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Default Extension="fntdata" ContentType="application/x-fontdata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67"/>
  </p:notesMasterIdLst>
  <p:sldIdLst>
    <p:sldId id="379" r:id="rId2"/>
    <p:sldId id="384" r:id="rId3"/>
    <p:sldId id="299" r:id="rId4"/>
    <p:sldId id="267" r:id="rId5"/>
    <p:sldId id="273" r:id="rId6"/>
    <p:sldId id="276" r:id="rId7"/>
    <p:sldId id="277" r:id="rId8"/>
    <p:sldId id="278" r:id="rId9"/>
    <p:sldId id="271" r:id="rId10"/>
    <p:sldId id="268" r:id="rId11"/>
    <p:sldId id="375" r:id="rId12"/>
    <p:sldId id="376" r:id="rId13"/>
    <p:sldId id="283" r:id="rId14"/>
    <p:sldId id="274" r:id="rId15"/>
    <p:sldId id="374" r:id="rId16"/>
    <p:sldId id="284" r:id="rId17"/>
    <p:sldId id="285" r:id="rId18"/>
    <p:sldId id="309" r:id="rId19"/>
    <p:sldId id="263" r:id="rId20"/>
    <p:sldId id="258" r:id="rId21"/>
    <p:sldId id="311" r:id="rId22"/>
    <p:sldId id="312" r:id="rId23"/>
    <p:sldId id="313" r:id="rId24"/>
    <p:sldId id="354" r:id="rId25"/>
    <p:sldId id="355" r:id="rId26"/>
    <p:sldId id="356" r:id="rId27"/>
    <p:sldId id="357" r:id="rId28"/>
    <p:sldId id="450" r:id="rId29"/>
    <p:sldId id="451" r:id="rId30"/>
    <p:sldId id="377" r:id="rId31"/>
    <p:sldId id="361" r:id="rId32"/>
    <p:sldId id="358" r:id="rId33"/>
    <p:sldId id="378" r:id="rId34"/>
    <p:sldId id="359" r:id="rId35"/>
    <p:sldId id="360" r:id="rId36"/>
    <p:sldId id="362" r:id="rId37"/>
    <p:sldId id="363" r:id="rId38"/>
    <p:sldId id="364" r:id="rId39"/>
    <p:sldId id="365" r:id="rId40"/>
    <p:sldId id="368" r:id="rId41"/>
    <p:sldId id="369" r:id="rId42"/>
    <p:sldId id="393" r:id="rId43"/>
    <p:sldId id="394" r:id="rId44"/>
    <p:sldId id="370" r:id="rId45"/>
    <p:sldId id="380" r:id="rId46"/>
    <p:sldId id="381" r:id="rId47"/>
    <p:sldId id="383" r:id="rId48"/>
    <p:sldId id="366" r:id="rId49"/>
    <p:sldId id="367" r:id="rId50"/>
    <p:sldId id="334" r:id="rId51"/>
    <p:sldId id="351" r:id="rId52"/>
    <p:sldId id="352" r:id="rId53"/>
    <p:sldId id="353" r:id="rId54"/>
    <p:sldId id="343" r:id="rId55"/>
    <p:sldId id="336" r:id="rId56"/>
    <p:sldId id="344" r:id="rId57"/>
    <p:sldId id="340" r:id="rId58"/>
    <p:sldId id="335" r:id="rId59"/>
    <p:sldId id="385" r:id="rId60"/>
    <p:sldId id="387" r:id="rId61"/>
    <p:sldId id="389" r:id="rId62"/>
    <p:sldId id="388" r:id="rId63"/>
    <p:sldId id="390" r:id="rId64"/>
    <p:sldId id="391" r:id="rId65"/>
    <p:sldId id="392" r:id="rId66"/>
  </p:sldIdLst>
  <p:sldSz cx="9144000" cy="6858000" type="screen4x3"/>
  <p:notesSz cx="7315200" cy="9601200"/>
  <p:embeddedFontLst>
    <p:embeddedFont>
      <p:font typeface="Droid Arabic Kufi" pitchFamily="34" charset="0"/>
      <p:bold r:id="rId68"/>
    </p:embeddedFont>
    <p:embeddedFont>
      <p:font typeface="A Fetne" pitchFamily="2" charset="-78"/>
      <p:bold r:id="rId69"/>
    </p:embeddedFont>
    <p:embeddedFont>
      <p:font typeface="A Chamran" pitchFamily="2" charset="-78"/>
      <p:regular r:id="rId70"/>
    </p:embeddedFont>
    <p:embeddedFont>
      <p:font typeface="FreeFarsi" pitchFamily="34" charset="-78"/>
      <p:regular r:id="rId71"/>
      <p:bold r:id="rId72"/>
      <p:italic r:id="rId73"/>
      <p:boldItalic r:id="rId74"/>
    </p:embeddedFont>
    <p:embeddedFont>
      <p:font typeface="Calibri" pitchFamily="34" charset="0"/>
      <p:regular r:id="rId75"/>
      <p:bold r:id="rId76"/>
      <p:italic r:id="rId77"/>
      <p:boldItalic r:id="rId78"/>
    </p:embeddedFont>
    <p:embeddedFont>
      <p:font typeface="Tahoma" pitchFamily="34" charset="0"/>
      <p:regular r:id="rId79"/>
      <p:bold r:id="rId80"/>
    </p:embeddedFont>
    <p:embeddedFont>
      <p:font typeface="B Koodak" pitchFamily="2" charset="-78"/>
      <p:bold r:id="rId81"/>
    </p:embeddedFont>
    <p:embeddedFont>
      <p:font typeface="Iranian Sans" pitchFamily="2" charset="-78"/>
      <p:regular r:id="rId82"/>
      <p:bold r:id="rId83"/>
    </p:embeddedFont>
    <p:embeddedFont>
      <p:font typeface="A Rezvan" pitchFamily="2" charset="-78"/>
      <p:regular r:id="rId84"/>
    </p:embeddedFont>
    <p:embeddedFont>
      <p:font typeface="B Zar" pitchFamily="2" charset="-78"/>
      <p:regular r:id="rId85"/>
      <p:bold r:id="rId86"/>
    </p:embeddedFont>
    <p:embeddedFont>
      <p:font typeface="B Elm" pitchFamily="2" charset="-78"/>
      <p:regular r:id="rId87"/>
      <p:italic r:id="rId88"/>
    </p:embeddedFont>
    <p:embeddedFont>
      <p:font typeface="12   Yagut_shsmrt" pitchFamily="2" charset="-78"/>
      <p:bold r:id="rId89"/>
    </p:embeddedFont>
    <p:embeddedFont>
      <p:font typeface="B Yekan" pitchFamily="2" charset="-78"/>
      <p:regular r:id="rId90"/>
    </p:embeddedFont>
    <p:embeddedFont>
      <p:font typeface="Cordia New" pitchFamily="34" charset="-34"/>
      <p:regular r:id="rId91"/>
      <p:bold r:id="rId92"/>
      <p:italic r:id="rId93"/>
      <p:boldItalic r:id="rId94"/>
    </p:embeddedFont>
    <p:embeddedFont>
      <p:font typeface="B Titr" pitchFamily="2" charset="-78"/>
      <p:bold r:id="rId95"/>
    </p:embeddedFont>
    <p:embeddedFont>
      <p:font typeface="Wingdings 2" pitchFamily="18" charset="2"/>
      <p:regular r:id="rId96"/>
    </p:embeddedFont>
    <p:embeddedFont>
      <p:font typeface="H_Techno" pitchFamily="18" charset="-78"/>
      <p:regular r:id="rId97"/>
    </p:embeddedFont>
    <p:embeddedFont>
      <p:font typeface="B Vahid" pitchFamily="2" charset="-78"/>
      <p:bold r:id="rId98"/>
    </p:embeddedFont>
    <p:embeddedFont>
      <p:font typeface="A  Duel" pitchFamily="2" charset="-78"/>
      <p:regular r:id="rId99"/>
    </p:embeddedFont>
    <p:embeddedFont>
      <p:font typeface="Dast Nevis" pitchFamily="66" charset="-78"/>
      <p:regular r:id="rId100"/>
    </p:embeddedFont>
    <p:embeddedFont>
      <p:font typeface="B Homa" pitchFamily="2" charset="-78"/>
      <p:regular r:id="rId101"/>
    </p:embeddedFont>
    <p:embeddedFont>
      <p:font typeface="A Rezvan-fat" pitchFamily="2" charset="-78"/>
      <p:regular r:id="rId102"/>
    </p:embeddedFont>
  </p:embeddedFontLst>
  <p:defaultTextStyle>
    <a:defPPr>
      <a:defRPr lang="es-MX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E6F2"/>
    <a:srgbClr val="CCFF66"/>
    <a:srgbClr val="D1F3D1"/>
    <a:srgbClr val="454359"/>
    <a:srgbClr val="588BC2"/>
    <a:srgbClr val="0099CC"/>
  </p:clrMru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4" autoAdjust="0"/>
    <p:restoredTop sz="94660"/>
  </p:normalViewPr>
  <p:slideViewPr>
    <p:cSldViewPr>
      <p:cViewPr>
        <p:scale>
          <a:sx n="70" d="100"/>
          <a:sy n="70" d="100"/>
        </p:scale>
        <p:origin x="-112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868100" cy="368681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89" Type="http://schemas.openxmlformats.org/officeDocument/2006/relationships/font" Target="fonts/font22.fntdata"/><Relationship Id="rId7" Type="http://schemas.openxmlformats.org/officeDocument/2006/relationships/slide" Target="slides/slide6.xml"/><Relationship Id="rId71" Type="http://schemas.openxmlformats.org/officeDocument/2006/relationships/font" Target="fonts/font4.fntdata"/><Relationship Id="rId92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87" Type="http://schemas.openxmlformats.org/officeDocument/2006/relationships/font" Target="fonts/font20.fntdata"/><Relationship Id="rId102" Type="http://schemas.openxmlformats.org/officeDocument/2006/relationships/font" Target="fonts/font35.fnt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font" Target="fonts/font15.fntdata"/><Relationship Id="rId90" Type="http://schemas.openxmlformats.org/officeDocument/2006/relationships/font" Target="fonts/font23.fntdata"/><Relationship Id="rId95" Type="http://schemas.openxmlformats.org/officeDocument/2006/relationships/font" Target="fonts/font2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100" Type="http://schemas.openxmlformats.org/officeDocument/2006/relationships/font" Target="fonts/font33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93" Type="http://schemas.openxmlformats.org/officeDocument/2006/relationships/font" Target="fonts/font26.fntdata"/><Relationship Id="rId98" Type="http://schemas.openxmlformats.org/officeDocument/2006/relationships/font" Target="fonts/font3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font" Target="fonts/font21.fntdata"/><Relationship Id="rId91" Type="http://schemas.openxmlformats.org/officeDocument/2006/relationships/font" Target="fonts/font24.fntdata"/><Relationship Id="rId96" Type="http://schemas.openxmlformats.org/officeDocument/2006/relationships/font" Target="fonts/font2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font" Target="fonts/font19.fntdata"/><Relationship Id="rId94" Type="http://schemas.openxmlformats.org/officeDocument/2006/relationships/font" Target="fonts/font27.fntdata"/><Relationship Id="rId99" Type="http://schemas.openxmlformats.org/officeDocument/2006/relationships/font" Target="fonts/font32.fntdata"/><Relationship Id="rId101" Type="http://schemas.openxmlformats.org/officeDocument/2006/relationships/font" Target="fonts/font3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9.fntdata"/><Relationship Id="rId97" Type="http://schemas.openxmlformats.org/officeDocument/2006/relationships/font" Target="fonts/font30.fntdata"/><Relationship Id="rId10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19B96F78-FA99-4A3F-84FB-D490753A3332}" type="datetimeFigureOut">
              <a:rPr lang="es-MX"/>
              <a:pPr>
                <a:defRPr/>
              </a:pPr>
              <a:t>25/09/2015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pPr lvl="0"/>
            <a:endParaRPr lang="es-MX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s-MX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3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3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75F9352B-8B05-48C4-B45B-8341349479A8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5F3DDF-E0BF-4EC6-ACF9-DDA7A4B3777B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10</a:t>
            </a:fld>
            <a:endParaRPr lang="es-MX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5F3DDF-E0BF-4EC6-ACF9-DDA7A4B3777B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11</a:t>
            </a:fld>
            <a:endParaRPr lang="es-MX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51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dirty="0" smtClean="0"/>
          </a:p>
        </p:txBody>
      </p:sp>
      <p:sp>
        <p:nvSpPr>
          <p:cNvPr id="6451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E5F3DDF-E0BF-4EC6-ACF9-DDA7A4B3777B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12</a:t>
            </a:fld>
            <a:endParaRPr lang="es-MX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D4E37032-D4C5-4FD3-9B7B-210A08C1A45D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13</a:t>
            </a:fld>
            <a:endParaRPr lang="es-MX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E240A9-9DDD-4638-BE96-300EE968CE24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14</a:t>
            </a:fld>
            <a:endParaRPr lang="es-MX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09E240A9-9DDD-4638-BE96-300EE968CE24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15</a:t>
            </a:fld>
            <a:endParaRPr lang="es-MX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27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2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32F9BF9-9D2C-45A4-9902-498453482C17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16</a:t>
            </a:fld>
            <a:endParaRPr lang="es-MX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9E17BCC-2F56-4820-8AAB-D7B36CB1C731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17</a:t>
            </a:fld>
            <a:endParaRPr lang="es-MX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373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3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9E17BCC-2F56-4820-8AAB-D7B36CB1C731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es-MX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577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57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5CA69BB-DDF5-46EC-9200-1D569CD8127C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19</a:t>
            </a:fld>
            <a:endParaRPr lang="es-MX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C903E0B-D850-49BE-ADBE-F58AB9905DFB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20</a:t>
            </a:fld>
            <a:endParaRPr lang="es-MX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680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7680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C903E0B-D850-49BE-ADBE-F58AB9905DFB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21</a:t>
            </a:fld>
            <a:endParaRPr lang="es-MX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a-IR" dirty="0" smtClean="0"/>
              <a:t>تام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45</a:t>
            </a:fld>
            <a:endParaRPr lang="es-MX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46</a:t>
            </a:fld>
            <a:endParaRPr lang="es-MX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9352B-8B05-48C4-B45B-8341349479A8}" type="slidenum">
              <a:rPr lang="es-MX" smtClean="0"/>
              <a:pPr>
                <a:defRPr/>
              </a:pPr>
              <a:t>47</a:t>
            </a:fld>
            <a:endParaRPr lang="es-MX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632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63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C330CDBB-8C1F-4E6C-A83D-D1DC4421303F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3</a:t>
            </a:fld>
            <a:endParaRPr lang="es-MX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A481E-DE39-44B8-9CB2-EC41020F86C1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 rt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902FC3-C259-41BA-9C9F-FDAFF5124870}" type="slidenum">
              <a:rPr lang="en-US" smtClean="0"/>
              <a:pPr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734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73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A7BCAA0-3E9B-4012-8286-AD4D779F3B88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4</a:t>
            </a:fld>
            <a:endParaRPr lang="es-MX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8371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83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78850A1F-835A-4FC1-BC7C-D87AFE264F93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5</a:t>
            </a:fld>
            <a:endParaRPr lang="es-MX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593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6BDBC517-EB9F-45EA-B426-FF467976F347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6</a:t>
            </a:fld>
            <a:endParaRPr lang="es-MX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0419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042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17BB401C-A8A7-4D1E-B15B-B930E1F3C19F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7</a:t>
            </a:fld>
            <a:endParaRPr lang="es-MX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144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144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2D61796-4E5C-4F68-A6E1-80781BA22E6C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8</a:t>
            </a:fld>
            <a:endParaRPr lang="es-MX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24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624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6DB9222-54EC-4F84-93B4-919E4D369B0F}" type="slidenum">
              <a:rPr lang="es-MX"/>
              <a:pPr fontAlgn="base">
                <a:spcBef>
                  <a:spcPct val="0"/>
                </a:spcBef>
                <a:spcAft>
                  <a:spcPct val="0"/>
                </a:spcAft>
              </a:pPr>
              <a:t>9</a:t>
            </a:fld>
            <a:endParaRPr lang="es-MX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01D01-3C56-4CA2-8CDA-C51E72591808}" type="datetimeFigureOut">
              <a:rPr lang="es-MX"/>
              <a:pPr>
                <a:defRPr/>
              </a:pPr>
              <a:t>25/09/2015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0CB607-B7FF-459C-9223-D97CFABC01C7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s-MX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7006668-CFE2-4F0F-9600-B6CCD5CD9408}" type="datetimeFigureOut">
              <a:rPr lang="es-MX"/>
              <a:pPr>
                <a:defRPr/>
              </a:pPr>
              <a:t>25/09/2015</a:t>
            </a:fld>
            <a:endParaRPr lang="es-MX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10D81D-81E3-406D-9448-4C3EFEADC73B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7E85DB-CFBB-4489-8439-02AC5A7A03D5}" type="datetimeFigureOut">
              <a:rPr lang="es-MX"/>
              <a:pPr>
                <a:defRPr/>
              </a:pPr>
              <a:t>25/09/2015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F7E857-3DA3-424F-8906-C6CDC9824AEA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30194B-4649-4D52-840A-DB2E13E82D8C}" type="datetimeFigureOut">
              <a:rPr lang="es-MX"/>
              <a:pPr>
                <a:defRPr/>
              </a:pPr>
              <a:t>25/09/2015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EFE0DA-07E1-4465-A768-08F4F3C544DE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s-MX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BC667C-9FFA-43C7-BE7A-B3C09EF07CBF}" type="datetimeFigureOut">
              <a:rPr lang="es-MX"/>
              <a:pPr>
                <a:defRPr/>
              </a:pPr>
              <a:t>25/09/2015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93F5D1-8F35-4E7B-8D42-893806A89971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E882247A-3A31-469B-9C4D-DD2C8A220852}" type="datetimeFigureOut">
              <a:rPr lang="es-MX" smtClean="0"/>
              <a:pPr>
                <a:defRPr/>
              </a:pPr>
              <a:t>25/09/2015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193630-F8AB-4D1E-933A-AE87E15833F2}" type="slidenum">
              <a:rPr lang="es-MX" smtClean="0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6F016DE-99BA-4B30-876B-D75753BFBE83}" type="datetimeFigureOut">
              <a:rPr lang="es-MX"/>
              <a:pPr>
                <a:defRPr/>
              </a:pPr>
              <a:t>25/09/2015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F035F3-FF6E-48D5-A574-59714E53361F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0F1FE-8439-417A-98DD-BEAFC05515C2}" type="datetimeFigureOut">
              <a:rPr lang="es-MX"/>
              <a:pPr>
                <a:defRPr/>
              </a:pPr>
              <a:t>25/09/2015</a:t>
            </a:fld>
            <a:endParaRPr lang="es-MX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02761-65DE-4CE9-B63E-82FC5FAC9C53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D0E40-9C88-4076-9616-782685EB905C}" type="datetimeFigureOut">
              <a:rPr lang="es-MX"/>
              <a:pPr>
                <a:defRPr/>
              </a:pPr>
              <a:t>25/09/2015</a:t>
            </a:fld>
            <a:endParaRPr lang="es-MX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2F6F3D-02D8-461D-B86E-CCE23B34FFC4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774554-5105-4C23-ADF6-1BC138433AB5}" type="datetimeFigureOut">
              <a:rPr lang="es-MX"/>
              <a:pPr>
                <a:defRPr/>
              </a:pPr>
              <a:t>25/09/2015</a:t>
            </a:fld>
            <a:endParaRPr lang="es-MX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605ED87-A458-4F2B-AEB1-F22C1D7E8FB6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68DB1-1E38-4A39-83C8-411A18847D89}" type="datetimeFigureOut">
              <a:rPr lang="es-MX"/>
              <a:pPr>
                <a:defRPr/>
              </a:pPr>
              <a:t>25/09/2015</a:t>
            </a:fld>
            <a:endParaRPr lang="es-MX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79B93E-3958-4CFB-BAF7-D498E52ED40E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s-MX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A5C0EF-47C3-49F3-AA7C-4E9C3685CC9E}" type="datetimeFigureOut">
              <a:rPr lang="es-MX"/>
              <a:pPr>
                <a:defRPr/>
              </a:pPr>
              <a:t>25/09/2015</a:t>
            </a:fld>
            <a:endParaRPr lang="es-MX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E8DE1A-F5F6-46C2-97A6-675768968F29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s-MX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s-MX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E882247A-3A31-469B-9C4D-DD2C8A220852}" type="datetimeFigureOut">
              <a:rPr lang="es-MX"/>
              <a:pPr>
                <a:defRPr/>
              </a:pPr>
              <a:t>25/09/2015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5193630-F8AB-4D1E-933A-AE87E15833F2}" type="slidenum">
              <a:rPr lang="es-MX"/>
              <a:pPr>
                <a:defRPr/>
              </a:pPr>
              <a:t>‹#›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linkedin.com/in/mahdinasseri" TargetMode="External"/><Relationship Id="rId4" Type="http://schemas.openxmlformats.org/officeDocument/2006/relationships/hyperlink" Target="http://www.slideshare.net/mahdinasseri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0.jpe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11" Type="http://schemas.openxmlformats.org/officeDocument/2006/relationships/image" Target="../media/image40.png"/><Relationship Id="rId5" Type="http://schemas.openxmlformats.org/officeDocument/2006/relationships/image" Target="../media/image31.png"/><Relationship Id="rId10" Type="http://schemas.openxmlformats.org/officeDocument/2006/relationships/image" Target="../media/image32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hyperlink" Target="http://www.slideshare.net/mahdinasseri/who-does-put-his-wallet-on-my-table-customer-segment-in-business-model" TargetMode="Externa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hyperlink" Target="http://www.slideshare.net/mahdinasseri/why-do-they-become-my-customer-value-proposition-in-business-model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hyperlink" Target="http://www.slideshare.net/mahdinasseri/ss-50914088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www.linkedin.com/in/mahdinasseri" TargetMode="External"/><Relationship Id="rId4" Type="http://schemas.openxmlformats.org/officeDocument/2006/relationships/hyperlink" Target="http://www.slideshare.net/mahdinasseri/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b="12551"/>
          <a:stretch>
            <a:fillRect/>
          </a:stretch>
        </p:blipFill>
        <p:spPr bwMode="auto">
          <a:xfrm>
            <a:off x="-1" y="0"/>
            <a:ext cx="569741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Rectangle 3"/>
          <p:cNvSpPr/>
          <p:nvPr/>
        </p:nvSpPr>
        <p:spPr>
          <a:xfrm>
            <a:off x="4346647" y="2212974"/>
            <a:ext cx="51054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9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Droid Arabic Kufi" pitchFamily="34" charset="0"/>
                <a:cs typeface="A Fetne" pitchFamily="2" charset="-78"/>
              </a:rPr>
              <a:t>و بوم </a:t>
            </a:r>
            <a:r>
              <a:rPr lang="fa-IR" sz="9600" dirty="0" smtClean="0">
                <a:solidFill>
                  <a:srgbClr val="00B050"/>
                </a:solidFill>
                <a:latin typeface="Droid Arabic Kufi" pitchFamily="34" charset="0"/>
                <a:cs typeface="A Fetne" pitchFamily="2" charset="-78"/>
              </a:rPr>
              <a:t>مدل </a:t>
            </a:r>
          </a:p>
          <a:p>
            <a:pPr algn="ctr" rtl="1"/>
            <a:r>
              <a:rPr lang="fa-IR" sz="9600" dirty="0" smtClean="0">
                <a:solidFill>
                  <a:srgbClr val="FF0000"/>
                </a:solidFill>
                <a:latin typeface="Droid Arabic Kufi" pitchFamily="34" charset="0"/>
                <a:cs typeface="A Fetne" pitchFamily="2" charset="-78"/>
              </a:rPr>
              <a:t>کسب</a:t>
            </a:r>
            <a:r>
              <a:rPr lang="fa-IR" sz="9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Droid Arabic Kufi" pitchFamily="34" charset="0"/>
                <a:cs typeface="A Fetne" pitchFamily="2" charset="-78"/>
              </a:rPr>
              <a:t> </a:t>
            </a:r>
            <a:r>
              <a:rPr lang="fa-IR" sz="9600" dirty="0" smtClean="0">
                <a:solidFill>
                  <a:srgbClr val="002060"/>
                </a:solidFill>
                <a:latin typeface="Droid Arabic Kufi" pitchFamily="34" charset="0"/>
                <a:cs typeface="A Fetne" pitchFamily="2" charset="-78"/>
              </a:rPr>
              <a:t>و</a:t>
            </a:r>
            <a:r>
              <a:rPr lang="fa-IR" sz="9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Droid Arabic Kufi" pitchFamily="34" charset="0"/>
                <a:cs typeface="A Fetne" pitchFamily="2" charset="-78"/>
              </a:rPr>
              <a:t> </a:t>
            </a:r>
            <a:r>
              <a:rPr lang="fa-IR" sz="9600" dirty="0" smtClean="0">
                <a:solidFill>
                  <a:srgbClr val="FFC000"/>
                </a:solidFill>
                <a:latin typeface="Droid Arabic Kufi" pitchFamily="34" charset="0"/>
                <a:cs typeface="A Fetne" pitchFamily="2" charset="-78"/>
              </a:rPr>
              <a:t>کار</a:t>
            </a:r>
            <a:endParaRPr lang="en-US" sz="9600" dirty="0">
              <a:solidFill>
                <a:srgbClr val="FFC000"/>
              </a:solidFill>
              <a:latin typeface="Droid Arabic Kufi" pitchFamily="34" charset="0"/>
              <a:cs typeface="A Fetne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906891" y="1274733"/>
            <a:ext cx="584995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800" dirty="0" smtClean="0">
                <a:solidFill>
                  <a:schemeClr val="tx2">
                    <a:lumMod val="75000"/>
                  </a:schemeClr>
                </a:solidFill>
                <a:cs typeface="A Chamran" pitchFamily="2" charset="-78"/>
              </a:rPr>
              <a:t>مدل کسب و کار</a:t>
            </a:r>
            <a:endParaRPr lang="en-US" sz="4800" dirty="0">
              <a:solidFill>
                <a:schemeClr val="tx2">
                  <a:lumMod val="75000"/>
                </a:schemeClr>
              </a:solidFill>
              <a:cs typeface="A Chamr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827590" y="5519043"/>
            <a:ext cx="424020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latin typeface="FreeFarsi" pitchFamily="34" charset="-78"/>
                <a:cs typeface="A Chamran" pitchFamily="2" charset="-78"/>
              </a:rPr>
              <a:t>استارتاپ تلنت همراه اول</a:t>
            </a:r>
          </a:p>
          <a:p>
            <a:pPr algn="ctr" rtl="1"/>
            <a:r>
              <a:rPr lang="fa-IR" sz="2400" dirty="0" smtClean="0">
                <a:latin typeface="FreeFarsi" pitchFamily="34" charset="-78"/>
                <a:cs typeface="A Chamran" pitchFamily="2" charset="-78"/>
              </a:rPr>
              <a:t>مهرماه 1394</a:t>
            </a:r>
            <a:endParaRPr lang="en-US" sz="2400" dirty="0">
              <a:latin typeface="FreeFarsi" pitchFamily="34" charset="-78"/>
              <a:cs typeface="A Chamr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54050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6" name="TextBox 5"/>
          <p:cNvSpPr txBox="1"/>
          <p:nvPr/>
        </p:nvSpPr>
        <p:spPr>
          <a:xfrm>
            <a:off x="1249317" y="2763838"/>
            <a:ext cx="6535738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B Yekan" pitchFamily="2" charset="-78"/>
              </a:rPr>
              <a:t>یک مدل کسب و کار چیزی جز نمایش نحوه درآمدزایی یک سازمان نیست</a:t>
            </a:r>
            <a:endParaRPr lang="es-MX" sz="3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B Yekan" pitchFamily="2" charset="-7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9979" y="1055655"/>
            <a:ext cx="1419225" cy="56323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36000" b="1" dirty="0">
                <a:solidFill>
                  <a:schemeClr val="accent6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“</a:t>
            </a:r>
          </a:p>
        </p:txBody>
      </p:sp>
      <p:sp>
        <p:nvSpPr>
          <p:cNvPr id="8" name="Rectangle 7"/>
          <p:cNvSpPr/>
          <p:nvPr/>
        </p:nvSpPr>
        <p:spPr>
          <a:xfrm>
            <a:off x="6616728" y="-733482"/>
            <a:ext cx="3374642" cy="92486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59500" dirty="0" smtClean="0">
                <a:solidFill>
                  <a:schemeClr val="accent6">
                    <a:lumMod val="75000"/>
                  </a:schemeClr>
                </a:solidFill>
                <a:cs typeface="B Titr" pitchFamily="2" charset="-78"/>
              </a:rPr>
              <a:t>1</a:t>
            </a:r>
            <a:endParaRPr lang="en-US" sz="59500" dirty="0" smtClean="0">
              <a:solidFill>
                <a:schemeClr val="accent6">
                  <a:lumMod val="75000"/>
                </a:schemeClr>
              </a:solidFill>
              <a:cs typeface="B Titr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54050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" name="TextBox 6"/>
          <p:cNvSpPr txBox="1"/>
          <p:nvPr/>
        </p:nvSpPr>
        <p:spPr>
          <a:xfrm>
            <a:off x="299979" y="1055655"/>
            <a:ext cx="1419225" cy="56323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36000" b="1" dirty="0">
                <a:solidFill>
                  <a:schemeClr val="accent6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“</a:t>
            </a:r>
          </a:p>
        </p:txBody>
      </p:sp>
      <p:sp>
        <p:nvSpPr>
          <p:cNvPr id="8" name="Rectangle 7"/>
          <p:cNvSpPr/>
          <p:nvPr/>
        </p:nvSpPr>
        <p:spPr>
          <a:xfrm>
            <a:off x="6324624" y="-733482"/>
            <a:ext cx="4297971" cy="92486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59500" dirty="0" smtClean="0">
                <a:solidFill>
                  <a:schemeClr val="accent5">
                    <a:lumMod val="75000"/>
                  </a:schemeClr>
                </a:solidFill>
                <a:cs typeface="B Titr" pitchFamily="2" charset="-78"/>
              </a:rPr>
              <a:t>2</a:t>
            </a:r>
            <a:endParaRPr lang="en-US" sz="59500" dirty="0" smtClean="0">
              <a:solidFill>
                <a:schemeClr val="accent5">
                  <a:lumMod val="75000"/>
                </a:schemeClr>
              </a:solidFill>
              <a:cs typeface="B Titr" pitchFamily="2" charset="-7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58856" y="2735253"/>
            <a:ext cx="6535738" cy="175432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B Yekan" pitchFamily="2" charset="-78"/>
              </a:rPr>
              <a:t>یک مدل کسب و کار ساده‌ترین راه برای فهم نحوه بهره‌مندی از فرصت‌های بازار است.</a:t>
            </a:r>
            <a:endParaRPr lang="es-MX" sz="3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0" y="654050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7" name="TextBox 6"/>
          <p:cNvSpPr txBox="1"/>
          <p:nvPr/>
        </p:nvSpPr>
        <p:spPr>
          <a:xfrm>
            <a:off x="299979" y="1055655"/>
            <a:ext cx="1419225" cy="5632311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MX" sz="36000" b="1" dirty="0">
                <a:solidFill>
                  <a:schemeClr val="accent6">
                    <a:lumMod val="75000"/>
                  </a:schemeClr>
                </a:solidFill>
                <a:latin typeface="Cordia New" pitchFamily="34" charset="-34"/>
                <a:cs typeface="Cordia New" pitchFamily="34" charset="-34"/>
              </a:rPr>
              <a:t>“</a:t>
            </a:r>
          </a:p>
        </p:txBody>
      </p:sp>
      <p:sp>
        <p:nvSpPr>
          <p:cNvPr id="8" name="Rectangle 7"/>
          <p:cNvSpPr/>
          <p:nvPr/>
        </p:nvSpPr>
        <p:spPr>
          <a:xfrm>
            <a:off x="5557851" y="-733482"/>
            <a:ext cx="5170005" cy="92486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59500" dirty="0" smtClean="0">
                <a:solidFill>
                  <a:schemeClr val="accent2">
                    <a:lumMod val="75000"/>
                  </a:schemeClr>
                </a:solidFill>
                <a:cs typeface="B Titr" pitchFamily="2" charset="-78"/>
              </a:rPr>
              <a:t>3</a:t>
            </a:r>
            <a:endParaRPr lang="en-US" sz="59500" dirty="0" smtClean="0">
              <a:solidFill>
                <a:schemeClr val="accent2">
                  <a:lumMod val="75000"/>
                </a:schemeClr>
              </a:solidFill>
              <a:cs typeface="B Titr" pitchFamily="2" charset="-7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322343" y="2763838"/>
            <a:ext cx="51848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36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B Yekan" pitchFamily="2" charset="-78"/>
              </a:rPr>
              <a:t>مدل کسب و کار هسته یک طرح تجاری و هر مستند راهبردی دیگر است</a:t>
            </a:r>
            <a:endParaRPr lang="es-MX" sz="36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Box 3"/>
          <p:cNvSpPr txBox="1">
            <a:spLocks noChangeArrowheads="1"/>
          </p:cNvSpPr>
          <p:nvPr/>
        </p:nvSpPr>
        <p:spPr bwMode="auto">
          <a:xfrm>
            <a:off x="701675" y="2830513"/>
            <a:ext cx="525656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بیایید آن را ساده‌تر کنیم...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3013075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Box 16"/>
          <p:cNvSpPr txBox="1">
            <a:spLocks noChangeArrowheads="1"/>
          </p:cNvSpPr>
          <p:nvPr/>
        </p:nvSpPr>
        <p:spPr bwMode="auto">
          <a:xfrm>
            <a:off x="701675" y="471488"/>
            <a:ext cx="38379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بوم: یک فضای خالی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54050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914775" y="1785938"/>
            <a:ext cx="1357313" cy="2928937"/>
          </a:xfrm>
          <a:prstGeom prst="roundRect">
            <a:avLst>
              <a:gd name="adj" fmla="val 17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accent5">
                    <a:lumMod val="50000"/>
                  </a:schemeClr>
                </a:solidFill>
                <a:cs typeface="B Yekan" pitchFamily="2" charset="-78"/>
              </a:rPr>
              <a:t>چه چیزی؟</a:t>
            </a:r>
            <a:endParaRPr lang="es-MX" sz="2400" b="1" dirty="0">
              <a:solidFill>
                <a:schemeClr val="accent5">
                  <a:lumMod val="50000"/>
                </a:schemeClr>
              </a:solidFill>
              <a:cs typeface="B Yekan" pitchFamily="2" charset="-78"/>
            </a:endParaRPr>
          </a:p>
        </p:txBody>
      </p:sp>
      <p:sp>
        <p:nvSpPr>
          <p:cNvPr id="22531" name="TextBox 16"/>
          <p:cNvSpPr txBox="1">
            <a:spLocks noChangeArrowheads="1"/>
          </p:cNvSpPr>
          <p:nvPr/>
        </p:nvSpPr>
        <p:spPr bwMode="auto">
          <a:xfrm>
            <a:off x="701675" y="471488"/>
            <a:ext cx="38379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بوم: یک فضای خالی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54050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>
          <a:xfrm>
            <a:off x="5403850" y="1785938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bg2">
                    <a:lumMod val="10000"/>
                  </a:schemeClr>
                </a:solidFill>
                <a:cs typeface="B Yekan" pitchFamily="2" charset="-78"/>
              </a:rPr>
              <a:t>چه کسی؟</a:t>
            </a:r>
            <a:endParaRPr lang="es-MX" sz="2400" b="1" dirty="0">
              <a:solidFill>
                <a:schemeClr val="bg2">
                  <a:lumMod val="10000"/>
                </a:schemeClr>
              </a:solidFill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14775" y="1785938"/>
            <a:ext cx="1357313" cy="2928937"/>
          </a:xfrm>
          <a:prstGeom prst="roundRect">
            <a:avLst>
              <a:gd name="adj" fmla="val 17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accent5">
                    <a:lumMod val="50000"/>
                  </a:schemeClr>
                </a:solidFill>
                <a:cs typeface="B Yekan" pitchFamily="2" charset="-78"/>
              </a:rPr>
              <a:t>چه چیزی؟</a:t>
            </a:r>
            <a:endParaRPr lang="es-MX" sz="2400" b="1" dirty="0">
              <a:solidFill>
                <a:schemeClr val="accent5">
                  <a:lumMod val="50000"/>
                </a:schemeClr>
              </a:solidFill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54050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sp>
        <p:nvSpPr>
          <p:cNvPr id="8" name="TextBox 16"/>
          <p:cNvSpPr txBox="1">
            <a:spLocks noChangeArrowheads="1"/>
          </p:cNvSpPr>
          <p:nvPr/>
        </p:nvSpPr>
        <p:spPr bwMode="auto">
          <a:xfrm>
            <a:off x="701675" y="471488"/>
            <a:ext cx="38379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بوم: یک فضای خالی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47725" y="1785938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accent3">
                    <a:lumMod val="50000"/>
                  </a:schemeClr>
                </a:solidFill>
                <a:cs typeface="B Yekan" pitchFamily="2" charset="-78"/>
              </a:rPr>
              <a:t>چگونه؟</a:t>
            </a:r>
            <a:endParaRPr lang="es-MX" sz="2400" b="1" dirty="0">
              <a:solidFill>
                <a:schemeClr val="accent3">
                  <a:lumMod val="50000"/>
                </a:schemeClr>
              </a:solidFill>
              <a:cs typeface="B Yekan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03850" y="1785938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bg2">
                    <a:lumMod val="10000"/>
                  </a:schemeClr>
                </a:solidFill>
                <a:cs typeface="B Yekan" pitchFamily="2" charset="-78"/>
              </a:rPr>
              <a:t>چه کسی؟</a:t>
            </a:r>
            <a:endParaRPr lang="es-MX" sz="2400" b="1" dirty="0">
              <a:solidFill>
                <a:schemeClr val="bg2">
                  <a:lumMod val="10000"/>
                </a:schemeClr>
              </a:solidFill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14775" y="1785938"/>
            <a:ext cx="1357313" cy="2928937"/>
          </a:xfrm>
          <a:prstGeom prst="roundRect">
            <a:avLst>
              <a:gd name="adj" fmla="val 17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accent5">
                    <a:lumMod val="50000"/>
                  </a:schemeClr>
                </a:solidFill>
                <a:cs typeface="B Yekan" pitchFamily="2" charset="-78"/>
              </a:rPr>
              <a:t>چه چیزی؟</a:t>
            </a:r>
            <a:endParaRPr lang="es-MX" sz="2400" b="1" dirty="0">
              <a:solidFill>
                <a:schemeClr val="accent5">
                  <a:lumMod val="50000"/>
                </a:schemeClr>
              </a:solidFill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54050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8" name="TextBox 16"/>
          <p:cNvSpPr txBox="1">
            <a:spLocks noChangeArrowheads="1"/>
          </p:cNvSpPr>
          <p:nvPr/>
        </p:nvSpPr>
        <p:spPr bwMode="auto">
          <a:xfrm>
            <a:off x="701675" y="471488"/>
            <a:ext cx="38379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بوم: یک فضای خالی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47725" y="1785938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accent3">
                    <a:lumMod val="50000"/>
                  </a:schemeClr>
                </a:solidFill>
                <a:cs typeface="B Yekan" pitchFamily="2" charset="-78"/>
              </a:rPr>
              <a:t>چگونه؟</a:t>
            </a:r>
            <a:endParaRPr lang="es-MX" sz="2400" b="1" dirty="0">
              <a:solidFill>
                <a:schemeClr val="accent3">
                  <a:lumMod val="50000"/>
                </a:schemeClr>
              </a:solidFill>
              <a:cs typeface="B Yekan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03850" y="1785938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bg2">
                    <a:lumMod val="10000"/>
                  </a:schemeClr>
                </a:solidFill>
                <a:cs typeface="B Yekan" pitchFamily="2" charset="-78"/>
              </a:rPr>
              <a:t>چه کسی؟</a:t>
            </a:r>
            <a:endParaRPr lang="es-MX" sz="2400" b="1" dirty="0">
              <a:solidFill>
                <a:schemeClr val="bg2">
                  <a:lumMod val="10000"/>
                </a:schemeClr>
              </a:solidFill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14775" y="1785938"/>
            <a:ext cx="1357313" cy="2928937"/>
          </a:xfrm>
          <a:prstGeom prst="roundRect">
            <a:avLst>
              <a:gd name="adj" fmla="val 17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accent5">
                    <a:lumMod val="50000"/>
                  </a:schemeClr>
                </a:solidFill>
                <a:cs typeface="B Yekan" pitchFamily="2" charset="-78"/>
              </a:rPr>
              <a:t>چه چیزی؟</a:t>
            </a:r>
            <a:endParaRPr lang="es-MX" sz="2400" b="1" dirty="0">
              <a:solidFill>
                <a:schemeClr val="accent5">
                  <a:lumMod val="50000"/>
                </a:schemeClr>
              </a:solidFill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54050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8" name="TextBox 16"/>
          <p:cNvSpPr txBox="1">
            <a:spLocks noChangeArrowheads="1"/>
          </p:cNvSpPr>
          <p:nvPr/>
        </p:nvSpPr>
        <p:spPr bwMode="auto">
          <a:xfrm>
            <a:off x="701675" y="471488"/>
            <a:ext cx="38379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بوم: یک فضای خالی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888973" y="4857749"/>
            <a:ext cx="7429552" cy="9811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Yekan" pitchFamily="2" charset="-78"/>
              </a:rPr>
              <a:t>چه مقدار؟</a:t>
            </a:r>
            <a:endParaRPr lang="es-MX" sz="2400" b="1" dirty="0">
              <a:solidFill>
                <a:schemeClr val="tx1">
                  <a:lumMod val="75000"/>
                  <a:lumOff val="25000"/>
                </a:schemeClr>
              </a:solidFill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Box 2"/>
          <p:cNvSpPr txBox="1">
            <a:spLocks noChangeArrowheads="1"/>
          </p:cNvSpPr>
          <p:nvPr/>
        </p:nvSpPr>
        <p:spPr bwMode="auto">
          <a:xfrm>
            <a:off x="701675" y="471488"/>
            <a:ext cx="4003019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حال... اجزای سازنده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4050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pic>
        <p:nvPicPr>
          <p:cNvPr id="26628" name="Picture 5" descr="bricks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746375" y="2078038"/>
            <a:ext cx="372427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rgbClr val="385D8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hlinkClick r:id="rId4"/>
          </p:cNvPr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59952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slideshare.net/</a:t>
            </a:r>
            <a:r>
              <a:rPr lang="en-US" sz="4000" dirty="0" err="1" smtClean="0">
                <a:solidFill>
                  <a:schemeClr val="bg1"/>
                </a:solidFill>
                <a:latin typeface="+mj-lt"/>
                <a:cs typeface="Tahoma" pitchFamily="34" charset="0"/>
              </a:rPr>
              <a:t>mahdinasseri</a:t>
            </a:r>
            <a:endParaRPr lang="en-US" sz="4000" dirty="0" smtClean="0">
              <a:solidFill>
                <a:schemeClr val="bg1"/>
              </a:solidFill>
              <a:latin typeface="+mj-lt"/>
              <a:cs typeface="Tahom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5178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برای مشاهده اسلایدهای بیشتر</a:t>
            </a:r>
          </a:p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مرا در اسلایدشیر دنبال کنید</a:t>
            </a:r>
            <a:endParaRPr lang="en-US" sz="32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429000" y="609600"/>
            <a:ext cx="2099132" cy="1478644"/>
            <a:chOff x="0" y="0"/>
            <a:chExt cx="748" cy="549"/>
          </a:xfrm>
        </p:grpSpPr>
        <p:sp>
          <p:nvSpPr>
            <p:cNvPr id="8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4446027"/>
            <a:ext cx="91440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مروج کارآفرینی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مدیر توسعه کسب و کار عکس‌پرینت</a:t>
            </a:r>
            <a:endParaRPr lang="fa-IR" sz="1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48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مهدی ناصری</a:t>
            </a:r>
            <a:endParaRPr lang="en-US" sz="40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pic>
        <p:nvPicPr>
          <p:cNvPr id="15" name="Picture 2" descr="D:\dropbox\Dropbox\work\my logo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5486400"/>
            <a:ext cx="1552435" cy="1295012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0" y="60960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>
          <a:xfrm>
            <a:off x="847725" y="1785938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88973" y="4857749"/>
            <a:ext cx="7429552" cy="9811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03850" y="1785938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14775" y="1785938"/>
            <a:ext cx="1357313" cy="2928937"/>
          </a:xfrm>
          <a:prstGeom prst="roundRect">
            <a:avLst>
              <a:gd name="adj" fmla="val 17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93775" y="1931988"/>
            <a:ext cx="1460500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شرکای کلیدی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68438" y="3867150"/>
            <a:ext cx="1460500" cy="693738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منابع کلیدی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62175" y="2898775"/>
            <a:ext cx="1460500" cy="69532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فعالیت‌های کلیدی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726238" y="1931988"/>
            <a:ext cx="1460500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بخش مشتری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288088" y="3867150"/>
            <a:ext cx="1460500" cy="693738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کانال‌های توزیع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57838" y="2898775"/>
            <a:ext cx="1460500" cy="69532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ارتباط با مشتری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987800" y="2917825"/>
            <a:ext cx="1204913" cy="693738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1600" dirty="0" smtClean="0">
                <a:cs typeface="B Yekan" pitchFamily="2" charset="-78"/>
              </a:rPr>
              <a:t>ارزش پیشنهادی</a:t>
            </a:r>
            <a:endParaRPr lang="es-MX" sz="1600" dirty="0">
              <a:cs typeface="B Yekan" pitchFamily="2" charset="-7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93775" y="4999038"/>
            <a:ext cx="1971675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ساختار هزینه‌ها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251575" y="4999038"/>
            <a:ext cx="1971675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جریان‌های درآمد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27663" name="TextBox 16"/>
          <p:cNvSpPr txBox="1">
            <a:spLocks noChangeArrowheads="1"/>
          </p:cNvSpPr>
          <p:nvPr/>
        </p:nvSpPr>
        <p:spPr bwMode="auto">
          <a:xfrm>
            <a:off x="701675" y="471488"/>
            <a:ext cx="658225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9 جزء سازنده بوم مدل کسب و کار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54050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888973" y="4857749"/>
            <a:ext cx="7429552" cy="981109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75000"/>
              </a:schemeClr>
            </a:solidFill>
          </a:ln>
          <a:effectLst>
            <a:reflection blurRad="6350" stA="50000" endA="300" endPos="55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847725" y="1785938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3914775" y="1785938"/>
            <a:ext cx="1357313" cy="2928937"/>
          </a:xfrm>
          <a:prstGeom prst="roundRect">
            <a:avLst>
              <a:gd name="adj" fmla="val 17292"/>
            </a:avLst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19" name="Isosceles Triangle 18"/>
          <p:cNvSpPr/>
          <p:nvPr/>
        </p:nvSpPr>
        <p:spPr>
          <a:xfrm rot="4500000">
            <a:off x="1573154" y="2248622"/>
            <a:ext cx="3286170" cy="2738475"/>
          </a:xfrm>
          <a:prstGeom prst="triangle">
            <a:avLst/>
          </a:prstGeo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5403850" y="1785938"/>
            <a:ext cx="2928938" cy="2928937"/>
          </a:xfrm>
          <a:prstGeom prst="roundRect">
            <a:avLst>
              <a:gd name="adj" fmla="val 8752"/>
            </a:avLst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17" name="Isosceles Triangle 16"/>
          <p:cNvSpPr/>
          <p:nvPr/>
        </p:nvSpPr>
        <p:spPr>
          <a:xfrm rot="17100000" flipH="1">
            <a:off x="4384655" y="2236033"/>
            <a:ext cx="3286170" cy="2738475"/>
          </a:xfrm>
          <a:prstGeom prst="triangle">
            <a:avLst/>
          </a:prstGeom>
          <a:gradFill flip="none" rotWithShape="1">
            <a:gsLst>
              <a:gs pos="0">
                <a:srgbClr val="CCFF66">
                  <a:shade val="30000"/>
                  <a:satMod val="115000"/>
                </a:srgbClr>
              </a:gs>
              <a:gs pos="50000">
                <a:srgbClr val="CCFF66">
                  <a:shade val="67500"/>
                  <a:satMod val="115000"/>
                </a:srgbClr>
              </a:gs>
              <a:gs pos="100000">
                <a:srgbClr val="CCFF66">
                  <a:shade val="100000"/>
                  <a:satMod val="115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993775" y="1931988"/>
            <a:ext cx="1460500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شرکای کلیدی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468438" y="3867150"/>
            <a:ext cx="1460500" cy="693738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منابع کلیدی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2162175" y="2898775"/>
            <a:ext cx="1460500" cy="69532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فعالیت‌های کلیدی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726238" y="1931988"/>
            <a:ext cx="1460500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بخش مشتری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6288088" y="3867150"/>
            <a:ext cx="1460500" cy="693738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کانال‌های توزیع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57838" y="2898775"/>
            <a:ext cx="1460500" cy="695325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ارتباط با مشتری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987800" y="2917825"/>
            <a:ext cx="1204913" cy="693738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1600" dirty="0" smtClean="0">
                <a:cs typeface="B Yekan" pitchFamily="2" charset="-78"/>
              </a:rPr>
              <a:t>ارزش پیشنهادی</a:t>
            </a:r>
            <a:endParaRPr lang="es-MX" sz="1600" dirty="0">
              <a:cs typeface="B Yekan" pitchFamily="2" charset="-78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993775" y="4999038"/>
            <a:ext cx="1971675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ساختار هزینه‌ها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251575" y="4999038"/>
            <a:ext cx="1971675" cy="693737"/>
          </a:xfrm>
          <a:prstGeom prst="round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dirty="0" smtClean="0">
                <a:cs typeface="B Yekan" pitchFamily="2" charset="-78"/>
              </a:rPr>
              <a:t>جریان‌های درآمد</a:t>
            </a:r>
            <a:endParaRPr lang="es-MX" dirty="0">
              <a:cs typeface="B Yekan" pitchFamily="2" charset="-78"/>
            </a:endParaRPr>
          </a:p>
        </p:txBody>
      </p:sp>
      <p:sp>
        <p:nvSpPr>
          <p:cNvPr id="27663" name="TextBox 16"/>
          <p:cNvSpPr txBox="1">
            <a:spLocks noChangeArrowheads="1"/>
          </p:cNvSpPr>
          <p:nvPr/>
        </p:nvSpPr>
        <p:spPr bwMode="auto">
          <a:xfrm>
            <a:off x="701675" y="471488"/>
            <a:ext cx="674896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2 مثلث جادویی (چه کسی؟ چگونه؟)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0" y="654050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785786" y="714356"/>
            <a:ext cx="7572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spcBef>
                <a:spcPct val="0"/>
              </a:spcBef>
            </a:pPr>
            <a:r>
              <a:rPr lang="fa-IR" sz="4000" b="1" dirty="0" smtClean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Times New Roman" pitchFamily="18" charset="0"/>
                <a:ea typeface="+mj-ea"/>
                <a:cs typeface="B Yekan" pitchFamily="2" charset="-78"/>
              </a:rPr>
              <a:t>بوم (</a:t>
            </a:r>
            <a:r>
              <a:rPr lang="en-US" sz="4000" b="1" dirty="0" smtClean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Times New Roman" pitchFamily="18" charset="0"/>
                <a:ea typeface="+mj-ea"/>
                <a:cs typeface="B Yekan" pitchFamily="2" charset="-78"/>
              </a:rPr>
              <a:t>CANVAS</a:t>
            </a:r>
            <a:r>
              <a:rPr lang="fa-IR" sz="4000" b="1" dirty="0" smtClean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Times New Roman" pitchFamily="18" charset="0"/>
                <a:ea typeface="+mj-ea"/>
                <a:cs typeface="B Yekan" pitchFamily="2" charset="-78"/>
              </a:rPr>
              <a:t>) چیست؟</a:t>
            </a:r>
            <a:endParaRPr lang="it-IT" sz="4000" b="1" dirty="0">
              <a:solidFill>
                <a:schemeClr val="accent1">
                  <a:tint val="88000"/>
                  <a:satMod val="150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Times New Roman" pitchFamily="18" charset="0"/>
              <a:ea typeface="+mj-ea"/>
              <a:cs typeface="B Yekan" pitchFamily="2" charset="-78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482544" y="1603350"/>
            <a:ext cx="7858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b="1" dirty="0" smtClean="0">
                <a:latin typeface="Times New Roman" pitchFamily="18" charset="0"/>
                <a:cs typeface="B Yekan" pitchFamily="2" charset="-78"/>
              </a:rPr>
              <a:t>ابزاری مفید برای بیان یک مدل کسب و کار به شیوه‌ای موثر...</a:t>
            </a:r>
            <a:endParaRPr lang="it-IT" sz="2400" b="1" dirty="0">
              <a:latin typeface="Times New Roman" pitchFamily="18" charset="0"/>
              <a:cs typeface="B Yekan" pitchFamily="2" charset="-78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875" y="4706955"/>
            <a:ext cx="3429024" cy="2123658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fa-IR" sz="2800" b="1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ارائه شده توسط </a:t>
            </a:r>
            <a:endParaRPr lang="en-US" sz="2800" b="1" dirty="0" smtClean="0">
              <a:solidFill>
                <a:schemeClr val="bg1"/>
              </a:solidFill>
              <a:latin typeface="Times New Roman" pitchFamily="18" charset="0"/>
              <a:cs typeface="B Yekan" pitchFamily="2" charset="-78"/>
            </a:endParaRPr>
          </a:p>
          <a:p>
            <a:pPr algn="r" rtl="1"/>
            <a:r>
              <a:rPr lang="it-IT" sz="2800" b="1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Alex Osterwalder</a:t>
            </a:r>
          </a:p>
          <a:p>
            <a:pPr algn="r" rtl="1"/>
            <a:endParaRPr lang="it-IT" sz="2800" b="1" dirty="0" smtClean="0">
              <a:solidFill>
                <a:schemeClr val="bg1"/>
              </a:solidFill>
              <a:latin typeface="Times New Roman" pitchFamily="18" charset="0"/>
              <a:cs typeface="B Yekan" pitchFamily="2" charset="-78"/>
            </a:endParaRPr>
          </a:p>
          <a:p>
            <a:pPr algn="r" rtl="1"/>
            <a:r>
              <a:rPr lang="fa-IR" sz="2400" b="1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”راهی برای ایجاد، تحویل و کسب ارزش تجاری“</a:t>
            </a:r>
            <a:endParaRPr lang="it-IT" sz="2400" b="1" i="1" dirty="0">
              <a:solidFill>
                <a:schemeClr val="bg1"/>
              </a:solidFill>
              <a:latin typeface="Times New Roman" pitchFamily="18" charset="0"/>
              <a:cs typeface="B Yekan" pitchFamily="2" charset="-78"/>
            </a:endParaRPr>
          </a:p>
        </p:txBody>
      </p:sp>
      <p:pic>
        <p:nvPicPr>
          <p:cNvPr id="21506" name="Picture 2" descr="http://www.toctoc.mx/wp-content/uploads/2012/12/alex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0357" y="2042206"/>
            <a:ext cx="4973643" cy="4815794"/>
          </a:xfrm>
          <a:prstGeom prst="rect">
            <a:avLst/>
          </a:prstGeom>
          <a:noFill/>
        </p:spPr>
      </p:pic>
      <p:sp>
        <p:nvSpPr>
          <p:cNvPr id="6" name="Rectangle 5"/>
          <p:cNvSpPr/>
          <p:nvPr/>
        </p:nvSpPr>
        <p:spPr>
          <a:xfrm>
            <a:off x="0" y="654050"/>
            <a:ext cx="190440" cy="657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/>
          <p:cNvSpPr txBox="1"/>
          <p:nvPr/>
        </p:nvSpPr>
        <p:spPr>
          <a:xfrm>
            <a:off x="785786" y="649412"/>
            <a:ext cx="7572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>
              <a:spcBef>
                <a:spcPct val="0"/>
              </a:spcBef>
            </a:pPr>
            <a:r>
              <a:rPr lang="fa-IR" sz="4000" b="1" dirty="0" smtClean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Times New Roman" pitchFamily="18" charset="0"/>
                <a:ea typeface="+mj-ea"/>
                <a:cs typeface="B Yekan" pitchFamily="2" charset="-78"/>
              </a:rPr>
              <a:t>بوم (</a:t>
            </a:r>
            <a:r>
              <a:rPr lang="en-US" sz="4000" b="1" dirty="0" smtClean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Times New Roman" pitchFamily="18" charset="0"/>
                <a:ea typeface="+mj-ea"/>
                <a:cs typeface="B Yekan" pitchFamily="2" charset="-78"/>
              </a:rPr>
              <a:t>CANVAS</a:t>
            </a:r>
            <a:r>
              <a:rPr lang="fa-IR" sz="4000" b="1" dirty="0" smtClean="0">
                <a:solidFill>
                  <a:schemeClr val="accent1">
                    <a:tint val="88000"/>
                    <a:satMod val="150000"/>
                  </a:schemeClr>
                </a:solidFill>
                <a:effectLst>
                  <a:outerShdw blurRad="53975" dist="22860" dir="5400000" algn="tl" rotWithShape="0">
                    <a:srgbClr val="000000">
                      <a:alpha val="55000"/>
                    </a:srgbClr>
                  </a:outerShdw>
                </a:effectLst>
                <a:latin typeface="Times New Roman" pitchFamily="18" charset="0"/>
                <a:ea typeface="+mj-ea"/>
                <a:cs typeface="B Yekan" pitchFamily="2" charset="-78"/>
              </a:rPr>
              <a:t>) چگونه چیزی است؟ </a:t>
            </a:r>
            <a:endParaRPr lang="it-IT" sz="4000" b="1" dirty="0">
              <a:solidFill>
                <a:schemeClr val="accent1">
                  <a:tint val="88000"/>
                  <a:satMod val="150000"/>
                </a:schemeClr>
              </a:solidFill>
              <a:effectLst>
                <a:outerShdw blurRad="53975" dist="22860" dir="5400000" algn="tl" rotWithShape="0">
                  <a:srgbClr val="000000">
                    <a:alpha val="55000"/>
                  </a:srgbClr>
                </a:outerShdw>
              </a:effectLst>
              <a:latin typeface="Times New Roman" pitchFamily="18" charset="0"/>
              <a:ea typeface="+mj-ea"/>
              <a:cs typeface="B Yekan" pitchFamily="2" charset="-78"/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70357" y="2917818"/>
            <a:ext cx="4797932" cy="3322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asellaDiTesto 5"/>
          <p:cNvSpPr txBox="1"/>
          <p:nvPr/>
        </p:nvSpPr>
        <p:spPr>
          <a:xfrm>
            <a:off x="928662" y="1685178"/>
            <a:ext cx="70009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400" i="1" dirty="0" smtClean="0">
                <a:latin typeface="Times New Roman" pitchFamily="18" charset="0"/>
                <a:cs typeface="B Yekan" pitchFamily="2" charset="-78"/>
              </a:rPr>
              <a:t>یک طرح گرافیکی برای خلاصه‌سازی راهی که سازمان برای </a:t>
            </a:r>
            <a:r>
              <a:rPr lang="fa-IR" sz="2400" b="1" i="1" dirty="0" smtClean="0">
                <a:latin typeface="Times New Roman" pitchFamily="18" charset="0"/>
                <a:cs typeface="B Yekan" pitchFamily="2" charset="-78"/>
              </a:rPr>
              <a:t>ایجاد</a:t>
            </a:r>
            <a:r>
              <a:rPr lang="fa-IR" sz="2400" i="1" dirty="0" smtClean="0">
                <a:latin typeface="Times New Roman" pitchFamily="18" charset="0"/>
                <a:cs typeface="B Yekan" pitchFamily="2" charset="-78"/>
              </a:rPr>
              <a:t>، </a:t>
            </a:r>
            <a:r>
              <a:rPr lang="fa-IR" sz="2400" b="1" i="1" dirty="0" smtClean="0">
                <a:latin typeface="Times New Roman" pitchFamily="18" charset="0"/>
                <a:cs typeface="B Yekan" pitchFamily="2" charset="-78"/>
              </a:rPr>
              <a:t>تحویل</a:t>
            </a:r>
            <a:r>
              <a:rPr lang="fa-IR" sz="2400" i="1" dirty="0" smtClean="0">
                <a:latin typeface="Times New Roman" pitchFamily="18" charset="0"/>
                <a:cs typeface="B Yekan" pitchFamily="2" charset="-78"/>
              </a:rPr>
              <a:t> و </a:t>
            </a:r>
            <a:r>
              <a:rPr lang="fa-IR" sz="2400" b="1" i="1" dirty="0" smtClean="0">
                <a:latin typeface="Times New Roman" pitchFamily="18" charset="0"/>
                <a:cs typeface="B Yekan" pitchFamily="2" charset="-78"/>
              </a:rPr>
              <a:t>به دست  آوردن ارزش </a:t>
            </a:r>
            <a:r>
              <a:rPr lang="fa-IR" sz="2400" i="1" dirty="0" smtClean="0">
                <a:latin typeface="Times New Roman" pitchFamily="18" charset="0"/>
                <a:cs typeface="B Yekan" pitchFamily="2" charset="-78"/>
              </a:rPr>
              <a:t>پیش گرفته است.</a:t>
            </a:r>
            <a:endParaRPr lang="it-IT" sz="2400" b="1" i="1" dirty="0">
              <a:latin typeface="Times New Roman" pitchFamily="18" charset="0"/>
              <a:cs typeface="B Yekan" pitchFamily="2" charset="-78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-28638" y="4183566"/>
            <a:ext cx="4016430" cy="2677656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 کامل: تمام ویژگی‌های یک کسب و کار به  طور واضح نمایش داده شده است.</a:t>
            </a: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ساده: فهم و انتقال مطالب آن بسیار آسان است.</a:t>
            </a:r>
          </a:p>
          <a:p>
            <a:pPr algn="r" rtl="1"/>
            <a:r>
              <a:rPr lang="fa-IR" sz="2400" dirty="0" smtClean="0">
                <a:solidFill>
                  <a:schemeClr val="bg1"/>
                </a:solidFill>
                <a:cs typeface="B Yekan" pitchFamily="2" charset="-78"/>
              </a:rPr>
              <a:t>مختصر: نیازی به حجم انبوه مستندات مختلف نیست.</a:t>
            </a:r>
            <a:endParaRPr lang="it-IT" sz="24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54050"/>
            <a:ext cx="190440" cy="6571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-28638" y="4999058"/>
            <a:ext cx="2701962" cy="186216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algn="r" rtl="1">
              <a:buFont typeface="Wingdings 2" pitchFamily="-123" charset="2"/>
              <a:buNone/>
            </a:pPr>
            <a:r>
              <a:rPr lang="fa-IR" sz="2000" b="1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تقسیم‌بندی بر اساس</a:t>
            </a:r>
            <a:r>
              <a:rPr lang="en-US" sz="2000" b="1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 </a:t>
            </a:r>
            <a:r>
              <a:rPr lang="fa-IR" sz="2000" b="1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نوع:</a:t>
            </a:r>
            <a:endParaRPr lang="en-US" sz="2000" b="1" dirty="0" smtClean="0">
              <a:solidFill>
                <a:schemeClr val="bg1"/>
              </a:solidFill>
              <a:latin typeface="Times New Roman" pitchFamily="18" charset="0"/>
              <a:cs typeface="B Yekan" pitchFamily="2" charset="-78"/>
            </a:endParaRPr>
          </a:p>
          <a:p>
            <a:pPr algn="r" rtl="1"/>
            <a:r>
              <a:rPr lang="fa-IR" sz="2000" b="1" dirty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 </a:t>
            </a:r>
            <a:r>
              <a:rPr lang="fa-IR" sz="2000" b="1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   نیازها</a:t>
            </a:r>
            <a:endParaRPr lang="fa-IR" sz="2000" dirty="0" smtClean="0">
              <a:solidFill>
                <a:schemeClr val="bg1"/>
              </a:solidFill>
              <a:latin typeface="Times New Roman" pitchFamily="18" charset="0"/>
              <a:cs typeface="B Yekan" pitchFamily="2" charset="-78"/>
            </a:endParaRPr>
          </a:p>
          <a:p>
            <a:pPr algn="r" rtl="1"/>
            <a:r>
              <a:rPr lang="fa-IR" sz="2000" b="1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    کانال‌های توزیع</a:t>
            </a:r>
          </a:p>
          <a:p>
            <a:pPr algn="r" rtl="1"/>
            <a:r>
              <a:rPr lang="fa-IR" sz="2000" b="1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    ارتباطات</a:t>
            </a:r>
            <a:endParaRPr lang="fa-IR" sz="2000" dirty="0" smtClean="0">
              <a:solidFill>
                <a:schemeClr val="bg1"/>
              </a:solidFill>
              <a:latin typeface="Times New Roman" pitchFamily="18" charset="0"/>
              <a:cs typeface="B Yekan" pitchFamily="2" charset="-78"/>
            </a:endParaRPr>
          </a:p>
          <a:p>
            <a:pPr algn="r" rtl="1"/>
            <a:r>
              <a:rPr lang="fa-IR" sz="2000" b="1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    سودآوری</a:t>
            </a:r>
          </a:p>
          <a:p>
            <a:pPr algn="r" rtl="1"/>
            <a:r>
              <a:rPr lang="fa-IR" sz="2000" b="1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    علایق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-28638" y="4232286"/>
            <a:ext cx="2446371" cy="262893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marR="0" lvl="0" indent="-342900" algn="r" defTabSz="914400" rtl="1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a-I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B Yekan" pitchFamily="2" charset="-78"/>
              </a:rPr>
              <a:t>کارآیی (بهتر و سریع‌تر)؟</a:t>
            </a:r>
          </a:p>
          <a:p>
            <a:pPr marL="342900" marR="0" lvl="0" indent="-342900" algn="r" defTabSz="914400" rtl="1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a-I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B Yekan" pitchFamily="2" charset="-78"/>
              </a:rPr>
              <a:t>سفارشی‌سازی؟</a:t>
            </a:r>
          </a:p>
          <a:p>
            <a:pPr marL="342900" marR="0" lvl="0" indent="-342900" algn="r" defTabSz="914400" rtl="1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a-I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B Yekan" pitchFamily="2" charset="-78"/>
              </a:rPr>
              <a:t>طراحی؟</a:t>
            </a:r>
          </a:p>
          <a:p>
            <a:pPr marL="342900" marR="0" lvl="0" indent="-342900" algn="r" defTabSz="914400" rtl="1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a-I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B Yekan" pitchFamily="2" charset="-78"/>
              </a:rPr>
              <a:t>کاهش هزینه‌ها؟</a:t>
            </a:r>
          </a:p>
          <a:p>
            <a:pPr marL="342900" marR="0" lvl="0" indent="-342900" algn="r" defTabSz="914400" rtl="1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a-I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B Yekan" pitchFamily="2" charset="-78"/>
              </a:rPr>
              <a:t>کاهش خطرات؟</a:t>
            </a:r>
          </a:p>
          <a:p>
            <a:pPr marL="342900" marR="0" lvl="0" indent="-342900" algn="r" defTabSz="914400" rtl="1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a-I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B Yekan" pitchFamily="2" charset="-78"/>
              </a:rPr>
              <a:t>دردسترس بودن؟</a:t>
            </a:r>
          </a:p>
          <a:p>
            <a:pPr marL="342900" marR="0" lvl="0" indent="-342900" algn="r" defTabSz="914400" rtl="1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a-IR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Times New Roman" pitchFamily="18" charset="0"/>
                <a:cs typeface="B Yekan" pitchFamily="2" charset="-78"/>
              </a:rPr>
              <a:t>قابلیت بکارگیری؟</a:t>
            </a:r>
            <a:endParaRPr kumimoji="0" lang="it-IT" sz="20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Times New Roman" pitchFamily="18" charset="0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5257800"/>
            <a:ext cx="9144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47800" y="457200"/>
            <a:ext cx="2541080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9900" b="1" dirty="0" smtClean="0">
                <a:solidFill>
                  <a:srgbClr val="7030A0"/>
                </a:solidFill>
                <a:latin typeface="H_Techno" pitchFamily="18" charset="-78"/>
                <a:cs typeface="B Vahid" pitchFamily="2" charset="-78"/>
              </a:rPr>
              <a:t>من</a:t>
            </a:r>
            <a:endParaRPr lang="en-US" sz="19900" b="1" dirty="0">
              <a:solidFill>
                <a:srgbClr val="7030A0"/>
              </a:solidFill>
              <a:latin typeface="H_Techno" pitchFamily="18" charset="-78"/>
              <a:cs typeface="B Vahid" pitchFamily="2" charset="-78"/>
            </a:endParaRPr>
          </a:p>
        </p:txBody>
      </p:sp>
      <p:pic>
        <p:nvPicPr>
          <p:cNvPr id="150533" name="Picture 5" descr="D:\BM workshop\pics\dreamstime_m_11435061-dispute-ne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9600"/>
            <a:ext cx="9144000" cy="4676266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6797315" y="304800"/>
            <a:ext cx="2355132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600" b="1" dirty="0" smtClean="0">
                <a:solidFill>
                  <a:srgbClr val="7030A0"/>
                </a:solidFill>
                <a:latin typeface="H_Techno" pitchFamily="18" charset="-78"/>
                <a:cs typeface="B Vahid" pitchFamily="2" charset="-78"/>
              </a:rPr>
              <a:t>چرا</a:t>
            </a:r>
            <a:endParaRPr lang="en-US" sz="16600" b="1" dirty="0">
              <a:solidFill>
                <a:srgbClr val="7030A0"/>
              </a:solidFill>
              <a:latin typeface="H_Techno" pitchFamily="18" charset="-78"/>
              <a:cs typeface="B Vahid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400" y="1414552"/>
            <a:ext cx="193835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1500" b="1" dirty="0" smtClean="0">
                <a:solidFill>
                  <a:srgbClr val="7030A0"/>
                </a:solidFill>
                <a:latin typeface="H_Techno" pitchFamily="18" charset="-78"/>
                <a:cs typeface="B Vahid" pitchFamily="2" charset="-78"/>
              </a:rPr>
              <a:t>بايد</a:t>
            </a:r>
            <a:endParaRPr lang="en-US" sz="11500" b="1" dirty="0">
              <a:solidFill>
                <a:srgbClr val="7030A0"/>
              </a:solidFill>
              <a:latin typeface="H_Techno" pitchFamily="18" charset="-78"/>
              <a:cs typeface="B Vahid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52600" y="2991922"/>
            <a:ext cx="537198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_Techno" pitchFamily="18" charset="-78"/>
                <a:cs typeface="H_Techno" pitchFamily="18" charset="-78"/>
              </a:rPr>
              <a:t>مشتری</a:t>
            </a:r>
            <a:endParaRPr lang="en-US" sz="1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_Techno" pitchFamily="18" charset="-78"/>
              <a:cs typeface="H_Techno" pitchFamily="18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31175" y="381000"/>
            <a:ext cx="269817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1500" b="1" dirty="0" smtClean="0">
                <a:solidFill>
                  <a:srgbClr val="7030A0"/>
                </a:solidFill>
                <a:latin typeface="H_Techno" pitchFamily="18" charset="-78"/>
                <a:cs typeface="B Vahid" pitchFamily="2" charset="-78"/>
              </a:rPr>
              <a:t> شوند</a:t>
            </a:r>
            <a:endParaRPr lang="en-US" sz="11500" b="1" dirty="0">
              <a:solidFill>
                <a:srgbClr val="7030A0"/>
              </a:solidFill>
              <a:latin typeface="H_Techno" pitchFamily="18" charset="-78"/>
              <a:cs typeface="B Vahid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57788" y="-838200"/>
            <a:ext cx="1757212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4400" dirty="0" smtClean="0">
                <a:solidFill>
                  <a:srgbClr val="C00000"/>
                </a:solidFill>
              </a:rPr>
              <a:t>؟</a:t>
            </a:r>
            <a:endParaRPr lang="en-US" sz="34400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5257800"/>
            <a:ext cx="9144000" cy="160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47800" y="457200"/>
            <a:ext cx="2541080" cy="31547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9900" b="1" dirty="0" smtClean="0">
                <a:solidFill>
                  <a:srgbClr val="7030A0"/>
                </a:solidFill>
                <a:latin typeface="H_Techno" pitchFamily="18" charset="-78"/>
                <a:cs typeface="B Vahid" pitchFamily="2" charset="-78"/>
              </a:rPr>
              <a:t>من</a:t>
            </a:r>
            <a:endParaRPr lang="en-US" sz="19900" b="1" dirty="0">
              <a:solidFill>
                <a:srgbClr val="7030A0"/>
              </a:solidFill>
              <a:latin typeface="H_Techno" pitchFamily="18" charset="-78"/>
              <a:cs typeface="B Vahid" pitchFamily="2" charset="-78"/>
            </a:endParaRPr>
          </a:p>
        </p:txBody>
      </p:sp>
      <p:pic>
        <p:nvPicPr>
          <p:cNvPr id="150533" name="Picture 5" descr="D:\BM workshop\pics\dreamstime_m_11435061-dispute-ne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609600"/>
            <a:ext cx="9144000" cy="4676266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>
          <a:xfrm>
            <a:off x="6797315" y="304800"/>
            <a:ext cx="2355132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600" b="1" dirty="0" smtClean="0">
                <a:solidFill>
                  <a:srgbClr val="7030A0"/>
                </a:solidFill>
                <a:latin typeface="H_Techno" pitchFamily="18" charset="-78"/>
                <a:cs typeface="B Vahid" pitchFamily="2" charset="-78"/>
              </a:rPr>
              <a:t>چرا</a:t>
            </a:r>
            <a:endParaRPr lang="en-US" sz="16600" b="1" dirty="0">
              <a:solidFill>
                <a:srgbClr val="7030A0"/>
              </a:solidFill>
              <a:latin typeface="H_Techno" pitchFamily="18" charset="-78"/>
              <a:cs typeface="B Vahid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400" y="1414552"/>
            <a:ext cx="1938351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1500" b="1" dirty="0" smtClean="0">
                <a:solidFill>
                  <a:srgbClr val="7030A0"/>
                </a:solidFill>
                <a:latin typeface="H_Techno" pitchFamily="18" charset="-78"/>
                <a:cs typeface="B Vahid" pitchFamily="2" charset="-78"/>
              </a:rPr>
              <a:t>بايد</a:t>
            </a:r>
            <a:endParaRPr lang="en-US" sz="11500" b="1" dirty="0">
              <a:solidFill>
                <a:srgbClr val="7030A0"/>
              </a:solidFill>
              <a:latin typeface="H_Techno" pitchFamily="18" charset="-78"/>
              <a:cs typeface="B Vahid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752600" y="2991922"/>
            <a:ext cx="5371983" cy="26468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H_Techno" pitchFamily="18" charset="-78"/>
                <a:cs typeface="H_Techno" pitchFamily="18" charset="-78"/>
              </a:rPr>
              <a:t>مشتری</a:t>
            </a:r>
            <a:endParaRPr lang="en-US" sz="16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0070C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H_Techno" pitchFamily="18" charset="-78"/>
              <a:cs typeface="H_Techno" pitchFamily="18" charset="-78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-31175" y="381000"/>
            <a:ext cx="2698175" cy="1862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1500" b="1" dirty="0" smtClean="0">
                <a:solidFill>
                  <a:srgbClr val="7030A0"/>
                </a:solidFill>
                <a:latin typeface="H_Techno" pitchFamily="18" charset="-78"/>
                <a:cs typeface="B Vahid" pitchFamily="2" charset="-78"/>
              </a:rPr>
              <a:t> شوند</a:t>
            </a:r>
            <a:endParaRPr lang="en-US" sz="11500" b="1" dirty="0">
              <a:solidFill>
                <a:srgbClr val="7030A0"/>
              </a:solidFill>
              <a:latin typeface="H_Techno" pitchFamily="18" charset="-78"/>
              <a:cs typeface="B Vahid" pitchFamily="2" charset="-78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957788" y="-838200"/>
            <a:ext cx="1757212" cy="53860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4400" dirty="0" smtClean="0">
                <a:solidFill>
                  <a:srgbClr val="C00000"/>
                </a:solidFill>
              </a:rPr>
              <a:t>؟</a:t>
            </a:r>
            <a:endParaRPr lang="en-US" sz="34400" dirty="0">
              <a:solidFill>
                <a:srgbClr val="C0000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7041854" y="1524000"/>
            <a:ext cx="174919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chemeClr val="bg1"/>
                </a:solidFill>
                <a:cs typeface="B Yekan" pitchFamily="2" charset="-78"/>
              </a:rPr>
              <a:t>تازگی</a:t>
            </a:r>
            <a:endParaRPr lang="en-US" sz="6000" dirty="0"/>
          </a:p>
        </p:txBody>
      </p:sp>
      <p:sp>
        <p:nvSpPr>
          <p:cNvPr id="22" name="Rectangle 21"/>
          <p:cNvSpPr/>
          <p:nvPr/>
        </p:nvSpPr>
        <p:spPr>
          <a:xfrm>
            <a:off x="4179905" y="2057400"/>
            <a:ext cx="257955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7200" dirty="0" smtClean="0">
                <a:solidFill>
                  <a:schemeClr val="bg1"/>
                </a:solidFill>
                <a:cs typeface="B Yekan" pitchFamily="2" charset="-78"/>
              </a:rPr>
              <a:t>عملکرد</a:t>
            </a:r>
            <a:endParaRPr lang="en-US" sz="7200" dirty="0"/>
          </a:p>
        </p:txBody>
      </p:sp>
      <p:sp>
        <p:nvSpPr>
          <p:cNvPr id="23" name="Rectangle 22"/>
          <p:cNvSpPr/>
          <p:nvPr/>
        </p:nvSpPr>
        <p:spPr>
          <a:xfrm>
            <a:off x="990600" y="1752600"/>
            <a:ext cx="30171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800" dirty="0" smtClean="0">
                <a:solidFill>
                  <a:schemeClr val="bg1"/>
                </a:solidFill>
                <a:cs typeface="B Yekan" pitchFamily="2" charset="-78"/>
              </a:rPr>
              <a:t>شخصی‌سازی</a:t>
            </a:r>
            <a:endParaRPr lang="en-US" sz="4800" dirty="0"/>
          </a:p>
        </p:txBody>
      </p:sp>
      <p:sp>
        <p:nvSpPr>
          <p:cNvPr id="24" name="Rectangle 23"/>
          <p:cNvSpPr/>
          <p:nvPr/>
        </p:nvSpPr>
        <p:spPr>
          <a:xfrm>
            <a:off x="2722934" y="3244334"/>
            <a:ext cx="28135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solidFill>
                  <a:schemeClr val="bg1"/>
                </a:solidFill>
                <a:cs typeface="B Yekan" pitchFamily="2" charset="-78"/>
              </a:rPr>
              <a:t>انجام کامل کار</a:t>
            </a:r>
            <a:endParaRPr lang="en-US" sz="4000" dirty="0"/>
          </a:p>
        </p:txBody>
      </p:sp>
      <p:sp>
        <p:nvSpPr>
          <p:cNvPr id="25" name="Rectangle 24"/>
          <p:cNvSpPr/>
          <p:nvPr/>
        </p:nvSpPr>
        <p:spPr>
          <a:xfrm>
            <a:off x="5562600" y="685800"/>
            <a:ext cx="19864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chemeClr val="bg1"/>
                </a:solidFill>
                <a:cs typeface="B Yekan" pitchFamily="2" charset="-78"/>
              </a:rPr>
              <a:t>طراحی</a:t>
            </a:r>
            <a:endParaRPr lang="en-US" sz="6000" dirty="0"/>
          </a:p>
        </p:txBody>
      </p:sp>
      <p:sp>
        <p:nvSpPr>
          <p:cNvPr id="26" name="Rectangle 25"/>
          <p:cNvSpPr/>
          <p:nvPr/>
        </p:nvSpPr>
        <p:spPr>
          <a:xfrm>
            <a:off x="914400" y="5486400"/>
            <a:ext cx="124425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600" dirty="0" smtClean="0">
                <a:solidFill>
                  <a:schemeClr val="bg1"/>
                </a:solidFill>
                <a:cs typeface="B Yekan" pitchFamily="2" charset="-78"/>
              </a:rPr>
              <a:t>منزلت</a:t>
            </a:r>
            <a:endParaRPr lang="en-US" sz="3600" dirty="0"/>
          </a:p>
        </p:txBody>
      </p:sp>
      <p:sp>
        <p:nvSpPr>
          <p:cNvPr id="27" name="Rectangle 26"/>
          <p:cNvSpPr/>
          <p:nvPr/>
        </p:nvSpPr>
        <p:spPr>
          <a:xfrm>
            <a:off x="3393931" y="304800"/>
            <a:ext cx="178766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chemeClr val="bg1"/>
                </a:solidFill>
                <a:cs typeface="B Yekan" pitchFamily="2" charset="-78"/>
              </a:rPr>
              <a:t>قیمت</a:t>
            </a:r>
            <a:endParaRPr lang="en-US" sz="6000" dirty="0"/>
          </a:p>
        </p:txBody>
      </p:sp>
      <p:sp>
        <p:nvSpPr>
          <p:cNvPr id="28" name="Rectangle 27"/>
          <p:cNvSpPr/>
          <p:nvPr/>
        </p:nvSpPr>
        <p:spPr>
          <a:xfrm>
            <a:off x="599926" y="762000"/>
            <a:ext cx="246574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3200" dirty="0" smtClean="0">
                <a:solidFill>
                  <a:schemeClr val="bg1"/>
                </a:solidFill>
                <a:cs typeface="B Yekan" pitchFamily="2" charset="-78"/>
              </a:rPr>
              <a:t>کاهش هزینه‌ها</a:t>
            </a:r>
            <a:endParaRPr lang="en-US" sz="3200" dirty="0"/>
          </a:p>
        </p:txBody>
      </p:sp>
      <p:sp>
        <p:nvSpPr>
          <p:cNvPr id="29" name="Rectangle 28"/>
          <p:cNvSpPr/>
          <p:nvPr/>
        </p:nvSpPr>
        <p:spPr>
          <a:xfrm>
            <a:off x="4347812" y="5029200"/>
            <a:ext cx="3988592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000" dirty="0" smtClean="0">
                <a:solidFill>
                  <a:schemeClr val="bg1"/>
                </a:solidFill>
                <a:cs typeface="B Yekan" pitchFamily="2" charset="-78"/>
              </a:rPr>
              <a:t>کاهش ریسک</a:t>
            </a:r>
            <a:endParaRPr lang="en-US" sz="6000" dirty="0"/>
          </a:p>
        </p:txBody>
      </p:sp>
      <p:sp>
        <p:nvSpPr>
          <p:cNvPr id="30" name="Rectangle 29"/>
          <p:cNvSpPr/>
          <p:nvPr/>
        </p:nvSpPr>
        <p:spPr>
          <a:xfrm>
            <a:off x="1379356" y="4419600"/>
            <a:ext cx="326884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000" dirty="0" smtClean="0">
                <a:solidFill>
                  <a:schemeClr val="bg1"/>
                </a:solidFill>
                <a:cs typeface="B Yekan" pitchFamily="2" charset="-78"/>
              </a:rPr>
              <a:t>قابلیت دسترسی</a:t>
            </a:r>
            <a:endParaRPr lang="en-US" sz="4000" dirty="0"/>
          </a:p>
        </p:txBody>
      </p:sp>
      <p:sp>
        <p:nvSpPr>
          <p:cNvPr id="31" name="Rectangle 30"/>
          <p:cNvSpPr/>
          <p:nvPr/>
        </p:nvSpPr>
        <p:spPr>
          <a:xfrm>
            <a:off x="7107406" y="3886200"/>
            <a:ext cx="142699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4400" dirty="0" smtClean="0">
                <a:solidFill>
                  <a:schemeClr val="bg1"/>
                </a:solidFill>
                <a:cs typeface="B Yekan" pitchFamily="2" charset="-78"/>
              </a:rPr>
              <a:t>راحتی</a:t>
            </a:r>
            <a:endParaRPr lang="en-US" sz="4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Box 3"/>
          <p:cNvSpPr txBox="1">
            <a:spLocks noChangeArrowheads="1"/>
          </p:cNvSpPr>
          <p:nvPr/>
        </p:nvSpPr>
        <p:spPr bwMode="auto">
          <a:xfrm>
            <a:off x="519057" y="1931967"/>
            <a:ext cx="8145535" cy="341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rtl="1"/>
            <a:r>
              <a:rPr lang="fa-IR" sz="6000" b="1" dirty="0" smtClean="0">
                <a:solidFill>
                  <a:srgbClr val="588BC2"/>
                </a:solidFill>
                <a:latin typeface="Calibri" pitchFamily="34" charset="0"/>
                <a:cs typeface="12   Yagut_shsmrt" pitchFamily="2" charset="-78"/>
              </a:rPr>
              <a:t>بیایید از یک </a:t>
            </a:r>
          </a:p>
          <a:p>
            <a:pPr algn="ctr" rtl="1"/>
            <a:r>
              <a:rPr lang="fa-IR" sz="9600" b="1" dirty="0" smtClean="0">
                <a:solidFill>
                  <a:srgbClr val="588BC2"/>
                </a:solidFill>
                <a:latin typeface="Calibri" pitchFamily="34" charset="0"/>
                <a:cs typeface="12   Yagut_shsmrt" pitchFamily="2" charset="-78"/>
              </a:rPr>
              <a:t>سوال بزرگ</a:t>
            </a:r>
          </a:p>
          <a:p>
            <a:pPr algn="ctr" rtl="1"/>
            <a:r>
              <a:rPr lang="fa-IR" sz="6000" b="1" dirty="0" smtClean="0">
                <a:solidFill>
                  <a:srgbClr val="588BC2"/>
                </a:solidFill>
                <a:latin typeface="Calibri" pitchFamily="34" charset="0"/>
                <a:cs typeface="12   Yagut_shsmrt" pitchFamily="2" charset="-78"/>
              </a:rPr>
              <a:t>شروع کنیم...</a:t>
            </a:r>
            <a:endParaRPr lang="en-US" sz="6000" b="1" dirty="0">
              <a:solidFill>
                <a:srgbClr val="588BC2"/>
              </a:solidFill>
              <a:latin typeface="Calibri" pitchFamily="34" charset="0"/>
              <a:cs typeface="12   Yagut_shsmrt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151045"/>
            <a:ext cx="226953" cy="29575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Desktop\Value-Proposition-Canvas_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68763" y="0"/>
            <a:ext cx="9212763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-28638" y="4378339"/>
            <a:ext cx="2446371" cy="2482884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تحویل (وب، واسطه‌ها، عاملان فروش و...)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اطلاع رسانی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ارزیابی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پس از فروش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B Yekan" pitchFamily="2" charset="-78"/>
            </a:endParaRP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و...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3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-28638" y="5072085"/>
            <a:ext cx="2884527" cy="1789136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دستیار شخصی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دستیار خودکار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سلف سرویس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مشارکت در ساخت یا فعالیت</a:t>
            </a:r>
            <a:endParaRPr lang="en-US" sz="2000" dirty="0">
              <a:solidFill>
                <a:schemeClr val="bg1"/>
              </a:solidFill>
              <a:latin typeface="Times New Roman" pitchFamily="18" charset="0"/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work\slides\customer funnel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54012"/>
            <a:ext cx="9144000" cy="573214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4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-28638" y="3830643"/>
            <a:ext cx="3213144" cy="303057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خدمات پس از فروش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پرداخت به ازای هر بار استفاده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حق عضویت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دستمزد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حق امتیاز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اجاره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و....</a:t>
            </a:r>
            <a:endParaRPr lang="it-IT" sz="2000" dirty="0">
              <a:solidFill>
                <a:schemeClr val="bg1"/>
              </a:solidFill>
              <a:latin typeface="Times New Roman" pitchFamily="18" charset="0"/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5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-28639" y="3355974"/>
            <a:ext cx="2592423" cy="3505248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فیزیکی 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	</a:t>
            </a:r>
            <a:r>
              <a:rPr lang="fa-IR" sz="2000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(تجهیزات، مواد اولیه)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معنوی 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	</a:t>
            </a:r>
            <a:r>
              <a:rPr lang="fa-IR" sz="2000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(حق اختراع، برند)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انسانی 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	</a:t>
            </a:r>
            <a:r>
              <a:rPr lang="fa-IR" sz="2000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(برنامه‌نویسان، مدیران)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مالی</a:t>
            </a:r>
            <a:endParaRPr lang="it-IT" sz="2000" dirty="0">
              <a:solidFill>
                <a:schemeClr val="bg1"/>
              </a:solidFill>
              <a:latin typeface="Times New Roman" pitchFamily="18" charset="0"/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6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-28639" y="4743468"/>
            <a:ext cx="2008216" cy="211775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تولید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حل مسئله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زیرساخت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تضمین کیفیت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و...</a:t>
            </a:r>
            <a:endParaRPr lang="it-IT" sz="2000" dirty="0">
              <a:solidFill>
                <a:schemeClr val="bg1"/>
              </a:solidFill>
              <a:latin typeface="Times New Roman" pitchFamily="18" charset="0"/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7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-28639" y="4999058"/>
            <a:ext cx="2592423" cy="186216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همکاران راهبردی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شرکای علمیاتی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تامین‌کنندگان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سرویس‌دهندگان</a:t>
            </a:r>
            <a:endParaRPr lang="it-IT" sz="2000" dirty="0">
              <a:solidFill>
                <a:schemeClr val="bg1"/>
              </a:solidFill>
              <a:latin typeface="Times New Roman" pitchFamily="18" charset="0"/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38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-28639" y="4743468"/>
            <a:ext cx="2008216" cy="2117753"/>
          </a:xfrm>
          <a:prstGeom prst="rect">
            <a:avLst/>
          </a:prstGeom>
          <a:solidFill>
            <a:srgbClr val="FF0000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ثابت یا متغیر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تولید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حمل و نقل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بازاریابی </a:t>
            </a:r>
          </a:p>
          <a:p>
            <a:pPr marL="342900" indent="-342900" algn="r" rtl="1">
              <a:lnSpc>
                <a:spcPct val="120000"/>
              </a:lnSpc>
              <a:spcBef>
                <a:spcPct val="20000"/>
              </a:spcBef>
            </a:pPr>
            <a:r>
              <a:rPr lang="fa-IR" sz="2000" dirty="0" smtClean="0">
                <a:solidFill>
                  <a:schemeClr val="bg1"/>
                </a:solidFill>
                <a:latin typeface="Times New Roman" pitchFamily="18" charset="0"/>
                <a:cs typeface="B Yekan" pitchFamily="2" charset="-78"/>
              </a:rPr>
              <a:t>و....</a:t>
            </a:r>
            <a:endParaRPr lang="it-IT" sz="2000" dirty="0">
              <a:solidFill>
                <a:schemeClr val="bg1"/>
              </a:solidFill>
              <a:latin typeface="Times New Roman" pitchFamily="18" charset="0"/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9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3"/>
          <p:cNvSpPr txBox="1">
            <a:spLocks noChangeArrowheads="1"/>
          </p:cNvSpPr>
          <p:nvPr/>
        </p:nvSpPr>
        <p:spPr bwMode="auto">
          <a:xfrm>
            <a:off x="238408" y="2616743"/>
            <a:ext cx="8130944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 rtl="1"/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12   Yagut_shsmrt" pitchFamily="2" charset="-78"/>
              </a:rPr>
              <a:t>اگر ایده‌تان را عملی کنید، </a:t>
            </a:r>
          </a:p>
          <a:p>
            <a:pPr algn="r" rtl="1"/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12   Yagut_shsmrt" pitchFamily="2" charset="-78"/>
              </a:rPr>
              <a:t>مشتریان به سراغ‌تان خواهند آمد؟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12   Yagut_shsmrt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2698741"/>
            <a:ext cx="190440" cy="10588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57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39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877425" cy="740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D:\BM workshop\pics\VPC\value_proposition_designer_draf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981200"/>
            <a:ext cx="4114800" cy="2903506"/>
          </a:xfrm>
          <a:prstGeom prst="rect">
            <a:avLst/>
          </a:prstGeom>
          <a:noFill/>
        </p:spPr>
      </p:pic>
      <p:pic>
        <p:nvPicPr>
          <p:cNvPr id="22532" name="Picture 4" descr="D:\BM workshop\pics\VPC\Business_Model_Canva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95708" y="1981200"/>
            <a:ext cx="4419692" cy="2945263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0" y="838200"/>
            <a:ext cx="91439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cs typeface="B Yekan" pitchFamily="2" charset="-78"/>
              </a:rPr>
              <a:t>هیچ یک به تنهایی کامل نیست</a:t>
            </a:r>
            <a:endParaRPr lang="en-US" sz="3600" dirty="0"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5117068"/>
            <a:ext cx="9144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4000" dirty="0" smtClean="0">
                <a:cs typeface="B Yekan" pitchFamily="2" charset="-78"/>
              </a:rPr>
              <a:t>آنها را با هم به کار برید</a:t>
            </a:r>
            <a:endParaRPr lang="en-US" sz="40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2" name="Picture 4" descr="D:\BM workshop\pics\VPC\al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914400"/>
            <a:ext cx="9144000" cy="503100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6264315" y="1676400"/>
            <a:ext cx="76976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آمال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771519" y="1676400"/>
            <a:ext cx="21146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سازندگان آمال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174749" y="3962400"/>
            <a:ext cx="6880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آلام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715616" y="3962400"/>
            <a:ext cx="199926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solidFill>
                  <a:schemeClr val="bg1"/>
                </a:solidFill>
                <a:cs typeface="B Yekan" pitchFamily="2" charset="-78"/>
              </a:rPr>
              <a:t>کاهندگان آلام</a:t>
            </a:r>
            <a:endParaRPr lang="en-US" sz="2800" dirty="0">
              <a:solidFill>
                <a:schemeClr val="bg1"/>
              </a:solidFill>
              <a:cs typeface="B Yekan" pitchFamily="2" charset="-7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7838439" y="2829580"/>
            <a:ext cx="8531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cs typeface="B Yekan" pitchFamily="2" charset="-78"/>
              </a:rPr>
              <a:t>کارها</a:t>
            </a:r>
            <a:endParaRPr lang="en-US" sz="2800" dirty="0">
              <a:cs typeface="B Yekan" pitchFamily="2" charset="-7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00400" y="2674203"/>
            <a:ext cx="123623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dirty="0" smtClean="0">
                <a:cs typeface="B Yekan" pitchFamily="2" charset="-78"/>
              </a:rPr>
              <a:t>محصولات</a:t>
            </a:r>
          </a:p>
          <a:p>
            <a:pPr algn="ctr" rtl="1"/>
            <a:r>
              <a:rPr lang="fa-IR" sz="2400" dirty="0" smtClean="0">
                <a:cs typeface="B Yekan" pitchFamily="2" charset="-78"/>
              </a:rPr>
              <a:t>خدمات</a:t>
            </a:r>
            <a:endParaRPr lang="en-US" sz="2400" dirty="0"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002376"/>
          </a:xfrm>
        </p:spPr>
        <p:txBody>
          <a:bodyPr/>
          <a:lstStyle/>
          <a:p>
            <a:r>
              <a:rPr lang="fa-IR" sz="19900" dirty="0" smtClean="0">
                <a:solidFill>
                  <a:srgbClr val="C00000"/>
                </a:solidFill>
                <a:cs typeface="12   Yagut_shsmrt" pitchFamily="2" charset="-78"/>
              </a:rPr>
              <a:t>مثال‌ها</a:t>
            </a:r>
            <a:endParaRPr lang="en-US" sz="19900" dirty="0">
              <a:solidFill>
                <a:srgbClr val="C00000"/>
              </a:solidFill>
              <a:cs typeface="12   Yagut_shsmrt" pitchFamily="2" charset="-78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4"/>
          </a:xfrm>
          <a:prstGeom prst="rect">
            <a:avLst/>
          </a:prstGeom>
          <a:noFill/>
        </p:spPr>
      </p:pic>
      <p:pic>
        <p:nvPicPr>
          <p:cNvPr id="3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16090" y="5619780"/>
            <a:ext cx="939590" cy="906477"/>
          </a:xfrm>
          <a:prstGeom prst="rect">
            <a:avLst/>
          </a:prstGeom>
          <a:noFill/>
        </p:spPr>
      </p:pic>
      <p:pic>
        <p:nvPicPr>
          <p:cNvPr id="3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23769" y="5625417"/>
            <a:ext cx="939590" cy="906477"/>
          </a:xfrm>
          <a:prstGeom prst="rect">
            <a:avLst/>
          </a:prstGeom>
          <a:noFill/>
        </p:spPr>
      </p:pic>
      <p:pic>
        <p:nvPicPr>
          <p:cNvPr id="33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93589" y="4343940"/>
            <a:ext cx="939590" cy="906477"/>
          </a:xfrm>
          <a:prstGeom prst="rect">
            <a:avLst/>
          </a:prstGeom>
          <a:noFill/>
        </p:spPr>
      </p:pic>
      <p:pic>
        <p:nvPicPr>
          <p:cNvPr id="3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94364" y="4013208"/>
            <a:ext cx="939590" cy="906477"/>
          </a:xfrm>
          <a:prstGeom prst="rect">
            <a:avLst/>
          </a:prstGeom>
          <a:noFill/>
        </p:spPr>
      </p:pic>
      <p:pic>
        <p:nvPicPr>
          <p:cNvPr id="31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88111" y="2370123"/>
            <a:ext cx="939590" cy="906477"/>
          </a:xfrm>
          <a:prstGeom prst="rect">
            <a:avLst/>
          </a:prstGeom>
          <a:noFill/>
        </p:spPr>
      </p:pic>
      <p:pic>
        <p:nvPicPr>
          <p:cNvPr id="29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77" y="1858941"/>
            <a:ext cx="939590" cy="906477"/>
          </a:xfrm>
          <a:prstGeom prst="rect">
            <a:avLst/>
          </a:prstGeom>
          <a:noFill/>
        </p:spPr>
      </p:pic>
      <p:pic>
        <p:nvPicPr>
          <p:cNvPr id="2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493040" y="2004993"/>
            <a:ext cx="1589566" cy="1533546"/>
          </a:xfrm>
          <a:prstGeom prst="rect">
            <a:avLst/>
          </a:prstGeom>
          <a:noFill/>
        </p:spPr>
      </p:pic>
      <p:pic>
        <p:nvPicPr>
          <p:cNvPr id="205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22233" y="2041506"/>
            <a:ext cx="1589566" cy="1533546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111480" y="299785"/>
            <a:ext cx="595949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latin typeface="A  Duel" pitchFamily="2" charset="-78"/>
                <a:cs typeface="A Chamran" pitchFamily="2" charset="-78"/>
              </a:rPr>
              <a:t>مثال: </a:t>
            </a:r>
            <a:r>
              <a:rPr lang="fa-IR" sz="3600" dirty="0" smtClean="0">
                <a:latin typeface="A  Duel" pitchFamily="2" charset="-78"/>
                <a:cs typeface="A Chamran" pitchFamily="2" charset="-78"/>
              </a:rPr>
              <a:t>بوم مدل کسب و کار دیجیکالا</a:t>
            </a:r>
            <a:endParaRPr lang="en-US" sz="3600" dirty="0">
              <a:latin typeface="A  Duel" pitchFamily="2" charset="-78"/>
              <a:cs typeface="A Chamran" pitchFamily="2" charset="-78"/>
            </a:endParaRPr>
          </a:p>
        </p:txBody>
      </p:sp>
      <p:sp>
        <p:nvSpPr>
          <p:cNvPr id="2052" name="AutoShape 4" descr="https://upload.wikimedia.org/wikipedia/fa/thumb/2/29/Digikala_logo.png/200px-Digikala_logo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3" name="Picture 5" descr="C:\Documents and Settings\Administrator\Desktop\Digikala_logo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3466" y="0"/>
            <a:ext cx="2540000" cy="1206500"/>
          </a:xfrm>
          <a:prstGeom prst="rect">
            <a:avLst/>
          </a:prstGeom>
          <a:noFill/>
        </p:spPr>
      </p:pic>
      <p:sp>
        <p:nvSpPr>
          <p:cNvPr id="10" name="Rectangle 9"/>
          <p:cNvSpPr/>
          <p:nvPr/>
        </p:nvSpPr>
        <p:spPr>
          <a:xfrm rot="21061038">
            <a:off x="4007806" y="2297097"/>
            <a:ext cx="1117614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Dast Nevis" pitchFamily="66" charset="-78"/>
              </a:rPr>
              <a:t>بررسی </a:t>
            </a:r>
            <a:r>
              <a:rPr lang="fa-IR" sz="2800" dirty="0" smtClean="0">
                <a:cs typeface="Dast Nevis" pitchFamily="66" charset="-78"/>
              </a:rPr>
              <a:t>و</a:t>
            </a:r>
          </a:p>
          <a:p>
            <a:pPr algn="ctr" rtl="1"/>
            <a:r>
              <a:rPr lang="fa-IR" sz="2800" dirty="0" smtClean="0">
                <a:cs typeface="Dast Nevis" pitchFamily="66" charset="-78"/>
              </a:rPr>
              <a:t>مقایسه</a:t>
            </a:r>
            <a:endParaRPr lang="en-US" sz="2800" dirty="0">
              <a:cs typeface="Dast Nevis" pitchFamily="66" charset="-78"/>
            </a:endParaRPr>
          </a:p>
        </p:txBody>
      </p:sp>
      <p:sp>
        <p:nvSpPr>
          <p:cNvPr id="12" name="Rectangle 11"/>
          <p:cNvSpPr/>
          <p:nvPr/>
        </p:nvSpPr>
        <p:spPr>
          <a:xfrm rot="21061038">
            <a:off x="7769598" y="2238180"/>
            <a:ext cx="9188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کاربران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انبوه 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اینترنت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14" name="Rectangle 13"/>
          <p:cNvSpPr/>
          <p:nvPr/>
        </p:nvSpPr>
        <p:spPr>
          <a:xfrm rot="21061038">
            <a:off x="5640941" y="4256042"/>
            <a:ext cx="803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وبسایت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18" name="Rectangle 17"/>
          <p:cNvSpPr/>
          <p:nvPr/>
        </p:nvSpPr>
        <p:spPr>
          <a:xfrm rot="21061038">
            <a:off x="6392333" y="4598987"/>
            <a:ext cx="8947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Dast Nevis" pitchFamily="66" charset="-78"/>
              </a:rPr>
              <a:t>اکسپرس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20" name="Rectangle 19"/>
          <p:cNvSpPr/>
          <p:nvPr/>
        </p:nvSpPr>
        <p:spPr>
          <a:xfrm rot="21061038">
            <a:off x="5699897" y="2065262"/>
            <a:ext cx="7585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تبلیغات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22" name="Rectangle 21"/>
          <p:cNvSpPr/>
          <p:nvPr/>
        </p:nvSpPr>
        <p:spPr>
          <a:xfrm rot="21061038">
            <a:off x="6327475" y="2573268"/>
            <a:ext cx="8178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تخفیفات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24" name="Rectangle 23"/>
          <p:cNvSpPr/>
          <p:nvPr/>
        </p:nvSpPr>
        <p:spPr>
          <a:xfrm rot="21061038">
            <a:off x="2184851" y="5899127"/>
            <a:ext cx="486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انبار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26" name="Rectangle 25"/>
          <p:cNvSpPr/>
          <p:nvPr/>
        </p:nvSpPr>
        <p:spPr>
          <a:xfrm rot="21061038">
            <a:off x="6338556" y="5749816"/>
            <a:ext cx="7858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فروش</a:t>
            </a:r>
          </a:p>
          <a:p>
            <a:pPr algn="r" rtl="1"/>
            <a:r>
              <a:rPr lang="fa-IR" sz="2000" dirty="0" smtClean="0">
                <a:cs typeface="Dast Nevis" pitchFamily="66" charset="-78"/>
              </a:rPr>
              <a:t>مستقیم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3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71681" y="3830643"/>
            <a:ext cx="939590" cy="906477"/>
          </a:xfrm>
          <a:prstGeom prst="rect">
            <a:avLst/>
          </a:prstGeom>
          <a:noFill/>
        </p:spPr>
      </p:pic>
      <p:sp>
        <p:nvSpPr>
          <p:cNvPr id="37" name="Rectangle 36"/>
          <p:cNvSpPr/>
          <p:nvPr/>
        </p:nvSpPr>
        <p:spPr>
          <a:xfrm rot="21061038">
            <a:off x="2445999" y="4085086"/>
            <a:ext cx="4844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برند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3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65637" y="4384686"/>
            <a:ext cx="939590" cy="906477"/>
          </a:xfrm>
          <a:prstGeom prst="rect">
            <a:avLst/>
          </a:prstGeom>
          <a:noFill/>
        </p:spPr>
      </p:pic>
      <p:sp>
        <p:nvSpPr>
          <p:cNvPr id="39" name="Rectangle 38"/>
          <p:cNvSpPr/>
          <p:nvPr/>
        </p:nvSpPr>
        <p:spPr>
          <a:xfrm rot="21061038">
            <a:off x="3001537" y="4664033"/>
            <a:ext cx="55175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محتوا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4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3525" y="4384686"/>
            <a:ext cx="939590" cy="906477"/>
          </a:xfrm>
          <a:prstGeom prst="rect">
            <a:avLst/>
          </a:prstGeom>
          <a:noFill/>
        </p:spPr>
      </p:pic>
      <p:sp>
        <p:nvSpPr>
          <p:cNvPr id="41" name="Rectangle 40"/>
          <p:cNvSpPr/>
          <p:nvPr/>
        </p:nvSpPr>
        <p:spPr>
          <a:xfrm rot="21061038">
            <a:off x="1843588" y="4664033"/>
            <a:ext cx="803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وبسایت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4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1429" y="1749402"/>
            <a:ext cx="939590" cy="906477"/>
          </a:xfrm>
          <a:prstGeom prst="rect">
            <a:avLst/>
          </a:prstGeom>
          <a:noFill/>
        </p:spPr>
      </p:pic>
      <p:sp>
        <p:nvSpPr>
          <p:cNvPr id="43" name="Rectangle 42"/>
          <p:cNvSpPr/>
          <p:nvPr/>
        </p:nvSpPr>
        <p:spPr>
          <a:xfrm rot="21061038">
            <a:off x="2310032" y="1925592"/>
            <a:ext cx="8851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بازاریابی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4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83072" y="2449497"/>
            <a:ext cx="939590" cy="906477"/>
          </a:xfrm>
          <a:prstGeom prst="rect">
            <a:avLst/>
          </a:prstGeom>
          <a:noFill/>
        </p:spPr>
      </p:pic>
      <p:sp>
        <p:nvSpPr>
          <p:cNvPr id="45" name="Rectangle 44"/>
          <p:cNvSpPr/>
          <p:nvPr/>
        </p:nvSpPr>
        <p:spPr>
          <a:xfrm rot="21061038">
            <a:off x="2699417" y="2710277"/>
            <a:ext cx="8386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لجستیک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4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33525" y="2589201"/>
            <a:ext cx="939590" cy="906477"/>
          </a:xfrm>
          <a:prstGeom prst="rect">
            <a:avLst/>
          </a:prstGeom>
          <a:noFill/>
        </p:spPr>
      </p:pic>
      <p:sp>
        <p:nvSpPr>
          <p:cNvPr id="47" name="Rectangle 46"/>
          <p:cNvSpPr/>
          <p:nvPr/>
        </p:nvSpPr>
        <p:spPr>
          <a:xfrm rot="21061038">
            <a:off x="1927051" y="2765391"/>
            <a:ext cx="7553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تامین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4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6031" y="1938315"/>
            <a:ext cx="939590" cy="906477"/>
          </a:xfrm>
          <a:prstGeom prst="rect">
            <a:avLst/>
          </a:prstGeom>
          <a:noFill/>
        </p:spPr>
      </p:pic>
      <p:sp>
        <p:nvSpPr>
          <p:cNvPr id="49" name="Rectangle 48"/>
          <p:cNvSpPr/>
          <p:nvPr/>
        </p:nvSpPr>
        <p:spPr>
          <a:xfrm rot="21061038">
            <a:off x="391497" y="2160671"/>
            <a:ext cx="9028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400" dirty="0" smtClean="0">
                <a:cs typeface="Dast Nevis" pitchFamily="66" charset="-78"/>
              </a:rPr>
              <a:t>واردکنندگان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5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6961" y="2851140"/>
            <a:ext cx="939590" cy="906477"/>
          </a:xfrm>
          <a:prstGeom prst="rect">
            <a:avLst/>
          </a:prstGeom>
          <a:noFill/>
        </p:spPr>
      </p:pic>
      <p:sp>
        <p:nvSpPr>
          <p:cNvPr id="51" name="Rectangle 50"/>
          <p:cNvSpPr/>
          <p:nvPr/>
        </p:nvSpPr>
        <p:spPr>
          <a:xfrm rot="21061038">
            <a:off x="1025401" y="2996553"/>
            <a:ext cx="712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Dast Nevis" pitchFamily="66" charset="-78"/>
              </a:rPr>
              <a:t>پست</a:t>
            </a:r>
            <a:endParaRPr lang="en-US" sz="2400" dirty="0">
              <a:cs typeface="Dast Nevis" pitchFamily="66" charset="-78"/>
            </a:endParaRPr>
          </a:p>
        </p:txBody>
      </p:sp>
      <p:pic>
        <p:nvPicPr>
          <p:cNvPr id="5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6492" y="3654426"/>
            <a:ext cx="939590" cy="906477"/>
          </a:xfrm>
          <a:prstGeom prst="rect">
            <a:avLst/>
          </a:prstGeom>
          <a:noFill/>
        </p:spPr>
      </p:pic>
      <p:sp>
        <p:nvSpPr>
          <p:cNvPr id="53" name="Rectangle 52"/>
          <p:cNvSpPr/>
          <p:nvPr/>
        </p:nvSpPr>
        <p:spPr>
          <a:xfrm rot="21061038">
            <a:off x="331071" y="3938378"/>
            <a:ext cx="9364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400" dirty="0" smtClean="0">
                <a:cs typeface="Dast Nevis" pitchFamily="66" charset="-78"/>
              </a:rPr>
              <a:t>تولیدکنندگان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54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1279" y="3611565"/>
            <a:ext cx="1589566" cy="1533546"/>
          </a:xfrm>
          <a:prstGeom prst="rect">
            <a:avLst/>
          </a:prstGeom>
          <a:noFill/>
        </p:spPr>
      </p:pic>
      <p:sp>
        <p:nvSpPr>
          <p:cNvPr id="55" name="Rectangle 54"/>
          <p:cNvSpPr/>
          <p:nvPr/>
        </p:nvSpPr>
        <p:spPr>
          <a:xfrm rot="21061038">
            <a:off x="4186546" y="3867156"/>
            <a:ext cx="1018227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Dast Nevis" pitchFamily="66" charset="-78"/>
              </a:rPr>
              <a:t>انتخاب </a:t>
            </a:r>
          </a:p>
          <a:p>
            <a:pPr algn="ctr" rtl="1"/>
            <a:r>
              <a:rPr lang="fa-IR" sz="2800" dirty="0" smtClean="0">
                <a:cs typeface="Dast Nevis" pitchFamily="66" charset="-78"/>
              </a:rPr>
              <a:t>آگاهانه</a:t>
            </a:r>
            <a:endParaRPr lang="en-US" sz="2800" dirty="0">
              <a:cs typeface="Dast Nevis" pitchFamily="66" charset="-78"/>
            </a:endParaRPr>
          </a:p>
        </p:txBody>
      </p:sp>
      <p:pic>
        <p:nvPicPr>
          <p:cNvPr id="5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6486" y="5589615"/>
            <a:ext cx="939590" cy="906477"/>
          </a:xfrm>
          <a:prstGeom prst="rect">
            <a:avLst/>
          </a:prstGeom>
          <a:noFill/>
        </p:spPr>
      </p:pic>
      <p:sp>
        <p:nvSpPr>
          <p:cNvPr id="57" name="Rectangle 56"/>
          <p:cNvSpPr/>
          <p:nvPr/>
        </p:nvSpPr>
        <p:spPr>
          <a:xfrm rot="21061038">
            <a:off x="1056549" y="5715074"/>
            <a:ext cx="8034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توسعه 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وبسایت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5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94254" y="5656293"/>
            <a:ext cx="939590" cy="906477"/>
          </a:xfrm>
          <a:prstGeom prst="rect">
            <a:avLst/>
          </a:prstGeom>
          <a:noFill/>
        </p:spPr>
      </p:pic>
      <p:sp>
        <p:nvSpPr>
          <p:cNvPr id="59" name="Rectangle 58"/>
          <p:cNvSpPr/>
          <p:nvPr/>
        </p:nvSpPr>
        <p:spPr>
          <a:xfrm rot="21061038">
            <a:off x="3336564" y="5781752"/>
            <a:ext cx="53893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خرید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کالا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6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0877" y="2705088"/>
            <a:ext cx="939590" cy="906477"/>
          </a:xfrm>
          <a:prstGeom prst="rect">
            <a:avLst/>
          </a:prstGeom>
          <a:noFill/>
        </p:spPr>
      </p:pic>
      <p:sp>
        <p:nvSpPr>
          <p:cNvPr id="61" name="Rectangle 60"/>
          <p:cNvSpPr/>
          <p:nvPr/>
        </p:nvSpPr>
        <p:spPr>
          <a:xfrm rot="21061038">
            <a:off x="5615544" y="2942187"/>
            <a:ext cx="8563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600" dirty="0" smtClean="0">
                <a:cs typeface="Dast Nevis" pitchFamily="66" charset="-78"/>
              </a:rPr>
              <a:t>دیجی‌بن</a:t>
            </a:r>
            <a:endParaRPr lang="en-US" sz="1600" dirty="0">
              <a:cs typeface="Dast Nevis" pitchFamily="66" charset="-78"/>
            </a:endParaRPr>
          </a:p>
        </p:txBody>
      </p:sp>
      <p:pic>
        <p:nvPicPr>
          <p:cNvPr id="6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7674" y="4238634"/>
            <a:ext cx="939590" cy="906477"/>
          </a:xfrm>
          <a:prstGeom prst="rect">
            <a:avLst/>
          </a:prstGeom>
          <a:noFill/>
        </p:spPr>
      </p:pic>
      <p:sp>
        <p:nvSpPr>
          <p:cNvPr id="63" name="Rectangle 62"/>
          <p:cNvSpPr/>
          <p:nvPr/>
        </p:nvSpPr>
        <p:spPr>
          <a:xfrm rot="21061038">
            <a:off x="956067" y="4414865"/>
            <a:ext cx="7088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تامین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کنندگان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6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521338" y="4706955"/>
            <a:ext cx="939590" cy="906477"/>
          </a:xfrm>
          <a:prstGeom prst="rect">
            <a:avLst/>
          </a:prstGeom>
          <a:noFill/>
        </p:spPr>
      </p:pic>
      <p:sp>
        <p:nvSpPr>
          <p:cNvPr id="66" name="Rectangle 65"/>
          <p:cNvSpPr/>
          <p:nvPr/>
        </p:nvSpPr>
        <p:spPr>
          <a:xfrm rot="21061038">
            <a:off x="5701179" y="4965177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en-US" dirty="0" smtClean="0">
                <a:cs typeface="Dast Nevis" pitchFamily="66" charset="-78"/>
              </a:rPr>
              <a:t>app</a:t>
            </a:r>
            <a:endParaRPr lang="en-US" dirty="0">
              <a:cs typeface="Dast Nevis" pitchFamily="66" charset="-78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4"/>
          </a:xfrm>
          <a:prstGeom prst="rect">
            <a:avLst/>
          </a:prstGeom>
          <a:noFill/>
        </p:spPr>
      </p:pic>
      <p:pic>
        <p:nvPicPr>
          <p:cNvPr id="2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493040" y="2004993"/>
            <a:ext cx="1589566" cy="1533546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3659175" y="422896"/>
            <a:ext cx="54848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latin typeface="A  Duel" pitchFamily="2" charset="-78"/>
                <a:cs typeface="A Chamran" pitchFamily="2" charset="-78"/>
              </a:rPr>
              <a:t>مثال: </a:t>
            </a:r>
            <a:r>
              <a:rPr lang="fa-IR" sz="2800" dirty="0" smtClean="0">
                <a:latin typeface="A  Duel" pitchFamily="2" charset="-78"/>
                <a:cs typeface="A Chamran" pitchFamily="2" charset="-78"/>
              </a:rPr>
              <a:t>بوم مدل کسب و کار عکس‌پرینت</a:t>
            </a:r>
            <a:endParaRPr lang="en-US" sz="2800" dirty="0">
              <a:latin typeface="A  Duel" pitchFamily="2" charset="-78"/>
              <a:cs typeface="A Chamran" pitchFamily="2" charset="-78"/>
            </a:endParaRPr>
          </a:p>
        </p:txBody>
      </p:sp>
      <p:pic>
        <p:nvPicPr>
          <p:cNvPr id="6145" name="Picture 1" descr="C:\Documents and Settings\Administrator\Desktop\axprint-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79343"/>
            <a:ext cx="3597547" cy="1001670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 rot="21061038">
            <a:off x="7769598" y="2216549"/>
            <a:ext cx="91884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کاربران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انبوه 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اینترنت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288111" y="2370123"/>
            <a:ext cx="939590" cy="906477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 rot="21061038">
            <a:off x="6327475" y="2573268"/>
            <a:ext cx="8178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تخفیفات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1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667390" y="1895454"/>
            <a:ext cx="939590" cy="906477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 rot="21061038">
            <a:off x="5796522" y="2098599"/>
            <a:ext cx="638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ارجاع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12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93589" y="4343940"/>
            <a:ext cx="939590" cy="906477"/>
          </a:xfrm>
          <a:prstGeom prst="rect">
            <a:avLst/>
          </a:prstGeom>
          <a:noFill/>
        </p:spPr>
      </p:pic>
      <p:pic>
        <p:nvPicPr>
          <p:cNvPr id="13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94364" y="4013208"/>
            <a:ext cx="939590" cy="906477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 rot="21061038">
            <a:off x="5640941" y="4256042"/>
            <a:ext cx="803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وبسایت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15" name="Rectangle 14"/>
          <p:cNvSpPr/>
          <p:nvPr/>
        </p:nvSpPr>
        <p:spPr>
          <a:xfrm rot="21061038">
            <a:off x="6504545" y="4460488"/>
            <a:ext cx="6703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مراجعه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فیزیکی</a:t>
            </a:r>
            <a:endParaRPr lang="en-US" dirty="0">
              <a:cs typeface="Dast Nevis" pitchFamily="66" charset="-78"/>
            </a:endParaRPr>
          </a:p>
        </p:txBody>
      </p:sp>
      <p:pic>
        <p:nvPicPr>
          <p:cNvPr id="1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22233" y="2041506"/>
            <a:ext cx="1589566" cy="1533546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 rot="21061038">
            <a:off x="3998189" y="2297097"/>
            <a:ext cx="113685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Dast Nevis" pitchFamily="66" charset="-78"/>
              </a:rPr>
              <a:t>شخصی</a:t>
            </a:r>
          </a:p>
          <a:p>
            <a:pPr algn="ctr" rtl="1"/>
            <a:r>
              <a:rPr lang="fa-IR" sz="2800" dirty="0" smtClean="0">
                <a:cs typeface="Dast Nevis" pitchFamily="66" charset="-78"/>
              </a:rPr>
              <a:t>سازی</a:t>
            </a:r>
            <a:endParaRPr lang="en-US" sz="2800" dirty="0">
              <a:cs typeface="Dast Nevis" pitchFamily="66" charset="-78"/>
            </a:endParaRPr>
          </a:p>
        </p:txBody>
      </p:sp>
      <p:pic>
        <p:nvPicPr>
          <p:cNvPr id="1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1279" y="3611565"/>
            <a:ext cx="1589566" cy="1533546"/>
          </a:xfrm>
          <a:prstGeom prst="rect">
            <a:avLst/>
          </a:prstGeom>
          <a:noFill/>
        </p:spPr>
      </p:pic>
      <p:sp>
        <p:nvSpPr>
          <p:cNvPr id="19" name="Rectangle 18"/>
          <p:cNvSpPr/>
          <p:nvPr/>
        </p:nvSpPr>
        <p:spPr>
          <a:xfrm rot="21061038">
            <a:off x="4265895" y="4082599"/>
            <a:ext cx="8595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800" dirty="0" smtClean="0">
                <a:cs typeface="Dast Nevis" pitchFamily="66" charset="-78"/>
              </a:rPr>
              <a:t>کیفیت</a:t>
            </a:r>
            <a:endParaRPr lang="en-US" sz="2800" dirty="0">
              <a:cs typeface="Dast Nevis" pitchFamily="66" charset="-78"/>
            </a:endParaRPr>
          </a:p>
        </p:txBody>
      </p:sp>
      <p:pic>
        <p:nvPicPr>
          <p:cNvPr id="21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323769" y="5625417"/>
            <a:ext cx="939590" cy="906477"/>
          </a:xfrm>
          <a:prstGeom prst="rect">
            <a:avLst/>
          </a:prstGeom>
          <a:noFill/>
        </p:spPr>
      </p:pic>
      <p:sp>
        <p:nvSpPr>
          <p:cNvPr id="22" name="Rectangle 21"/>
          <p:cNvSpPr/>
          <p:nvPr/>
        </p:nvSpPr>
        <p:spPr>
          <a:xfrm rot="21061038">
            <a:off x="6338556" y="5749816"/>
            <a:ext cx="78585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فروش</a:t>
            </a:r>
          </a:p>
          <a:p>
            <a:pPr algn="r" rtl="1"/>
            <a:r>
              <a:rPr lang="fa-IR" sz="2000" dirty="0" smtClean="0">
                <a:cs typeface="Dast Nevis" pitchFamily="66" charset="-78"/>
              </a:rPr>
              <a:t>مستقیم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23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1429" y="1749402"/>
            <a:ext cx="939590" cy="906477"/>
          </a:xfrm>
          <a:prstGeom prst="rect">
            <a:avLst/>
          </a:prstGeom>
          <a:noFill/>
        </p:spPr>
      </p:pic>
      <p:sp>
        <p:nvSpPr>
          <p:cNvPr id="24" name="Rectangle 23"/>
          <p:cNvSpPr/>
          <p:nvPr/>
        </p:nvSpPr>
        <p:spPr>
          <a:xfrm rot="21061038">
            <a:off x="2396596" y="1911322"/>
            <a:ext cx="71205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800" dirty="0" smtClean="0">
                <a:cs typeface="Dast Nevis" pitchFamily="66" charset="-78"/>
              </a:rPr>
              <a:t>چاپ</a:t>
            </a:r>
            <a:endParaRPr lang="en-US" sz="2800" dirty="0">
              <a:cs typeface="Dast Nevis" pitchFamily="66" charset="-78"/>
            </a:endParaRPr>
          </a:p>
        </p:txBody>
      </p:sp>
      <p:pic>
        <p:nvPicPr>
          <p:cNvPr id="2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543630" y="2613716"/>
            <a:ext cx="939590" cy="906477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>
          <a:xfrm rot="21061038">
            <a:off x="2577607" y="2720608"/>
            <a:ext cx="8034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توسعه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وبسایت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29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81429" y="3654426"/>
            <a:ext cx="939590" cy="906477"/>
          </a:xfrm>
          <a:prstGeom prst="rect">
            <a:avLst/>
          </a:prstGeom>
          <a:noFill/>
        </p:spPr>
      </p:pic>
      <p:sp>
        <p:nvSpPr>
          <p:cNvPr id="30" name="Rectangle 29"/>
          <p:cNvSpPr/>
          <p:nvPr/>
        </p:nvSpPr>
        <p:spPr>
          <a:xfrm rot="21061038">
            <a:off x="2326063" y="3830616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نرم‌افزار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31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683072" y="4348173"/>
            <a:ext cx="939590" cy="906477"/>
          </a:xfrm>
          <a:prstGeom prst="rect">
            <a:avLst/>
          </a:prstGeom>
          <a:noFill/>
        </p:spPr>
      </p:pic>
      <p:sp>
        <p:nvSpPr>
          <p:cNvPr id="32" name="Rectangle 31"/>
          <p:cNvSpPr/>
          <p:nvPr/>
        </p:nvSpPr>
        <p:spPr>
          <a:xfrm rot="21061038">
            <a:off x="2679379" y="4615301"/>
            <a:ext cx="878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تجهیزات</a:t>
            </a:r>
          </a:p>
        </p:txBody>
      </p:sp>
      <p:pic>
        <p:nvPicPr>
          <p:cNvPr id="33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33525" y="4494225"/>
            <a:ext cx="939590" cy="906477"/>
          </a:xfrm>
          <a:prstGeom prst="rect">
            <a:avLst/>
          </a:prstGeom>
          <a:noFill/>
        </p:spPr>
      </p:pic>
      <p:sp>
        <p:nvSpPr>
          <p:cNvPr id="34" name="Rectangle 33"/>
          <p:cNvSpPr/>
          <p:nvPr/>
        </p:nvSpPr>
        <p:spPr>
          <a:xfrm rot="21061038">
            <a:off x="2059299" y="4670415"/>
            <a:ext cx="4908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تیم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3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92292" y="1985365"/>
            <a:ext cx="939590" cy="906477"/>
          </a:xfrm>
          <a:prstGeom prst="rect">
            <a:avLst/>
          </a:prstGeom>
          <a:noFill/>
        </p:spPr>
      </p:pic>
      <p:sp>
        <p:nvSpPr>
          <p:cNvPr id="38" name="Rectangle 37"/>
          <p:cNvSpPr/>
          <p:nvPr/>
        </p:nvSpPr>
        <p:spPr>
          <a:xfrm rot="21061038">
            <a:off x="550732" y="2130778"/>
            <a:ext cx="71205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cs typeface="Dast Nevis" pitchFamily="66" charset="-78"/>
              </a:rPr>
              <a:t>پست</a:t>
            </a:r>
            <a:endParaRPr lang="en-US" sz="2400" dirty="0">
              <a:cs typeface="Dast Nevis" pitchFamily="66" charset="-78"/>
            </a:endParaRPr>
          </a:p>
        </p:txBody>
      </p:sp>
      <p:pic>
        <p:nvPicPr>
          <p:cNvPr id="39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1622" y="2990844"/>
            <a:ext cx="939590" cy="906477"/>
          </a:xfrm>
          <a:prstGeom prst="rect">
            <a:avLst/>
          </a:prstGeom>
          <a:noFill/>
        </p:spPr>
      </p:pic>
      <p:sp>
        <p:nvSpPr>
          <p:cNvPr id="40" name="Rectangle 39"/>
          <p:cNvSpPr/>
          <p:nvPr/>
        </p:nvSpPr>
        <p:spPr>
          <a:xfrm rot="21061038">
            <a:off x="646881" y="3274796"/>
            <a:ext cx="93647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1400" dirty="0" smtClean="0">
                <a:cs typeface="Dast Nevis" pitchFamily="66" charset="-78"/>
              </a:rPr>
              <a:t>تولیدکنندگان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41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09518" y="4013208"/>
            <a:ext cx="939590" cy="906477"/>
          </a:xfrm>
          <a:prstGeom prst="rect">
            <a:avLst/>
          </a:prstGeom>
          <a:noFill/>
        </p:spPr>
      </p:pic>
      <p:sp>
        <p:nvSpPr>
          <p:cNvPr id="42" name="Rectangle 41"/>
          <p:cNvSpPr/>
          <p:nvPr/>
        </p:nvSpPr>
        <p:spPr>
          <a:xfrm rot="21061038">
            <a:off x="517911" y="4189439"/>
            <a:ext cx="7088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400" dirty="0" smtClean="0">
                <a:cs typeface="Dast Nevis" pitchFamily="66" charset="-78"/>
              </a:rPr>
              <a:t>تامین </a:t>
            </a:r>
          </a:p>
          <a:p>
            <a:pPr algn="ctr" rtl="1"/>
            <a:r>
              <a:rPr lang="fa-IR" sz="1400" dirty="0" smtClean="0">
                <a:cs typeface="Dast Nevis" pitchFamily="66" charset="-78"/>
              </a:rPr>
              <a:t>کنندگان</a:t>
            </a:r>
            <a:endParaRPr lang="en-US" sz="1400" dirty="0">
              <a:cs typeface="Dast Nevis" pitchFamily="66" charset="-78"/>
            </a:endParaRPr>
          </a:p>
        </p:txBody>
      </p:sp>
      <p:pic>
        <p:nvPicPr>
          <p:cNvPr id="43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16090" y="5619780"/>
            <a:ext cx="939590" cy="906477"/>
          </a:xfrm>
          <a:prstGeom prst="rect">
            <a:avLst/>
          </a:prstGeom>
          <a:noFill/>
        </p:spPr>
      </p:pic>
      <p:sp>
        <p:nvSpPr>
          <p:cNvPr id="44" name="Rectangle 43"/>
          <p:cNvSpPr/>
          <p:nvPr/>
        </p:nvSpPr>
        <p:spPr>
          <a:xfrm rot="21061038">
            <a:off x="2046476" y="5716927"/>
            <a:ext cx="83227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خرید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مواد اولیه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45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46486" y="5589615"/>
            <a:ext cx="939590" cy="906477"/>
          </a:xfrm>
          <a:prstGeom prst="rect">
            <a:avLst/>
          </a:prstGeom>
          <a:noFill/>
        </p:spPr>
      </p:pic>
      <p:sp>
        <p:nvSpPr>
          <p:cNvPr id="46" name="Rectangle 45"/>
          <p:cNvSpPr/>
          <p:nvPr/>
        </p:nvSpPr>
        <p:spPr>
          <a:xfrm rot="21061038">
            <a:off x="1056549" y="5715074"/>
            <a:ext cx="8034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توسعه 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وبسایت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47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194254" y="5656293"/>
            <a:ext cx="939590" cy="906477"/>
          </a:xfrm>
          <a:prstGeom prst="rect">
            <a:avLst/>
          </a:prstGeom>
          <a:noFill/>
        </p:spPr>
      </p:pic>
      <p:sp>
        <p:nvSpPr>
          <p:cNvPr id="48" name="Rectangle 47"/>
          <p:cNvSpPr/>
          <p:nvPr/>
        </p:nvSpPr>
        <p:spPr>
          <a:xfrm rot="21061038">
            <a:off x="3147745" y="5812529"/>
            <a:ext cx="9781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نگهداری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تجهیزات</a:t>
            </a:r>
            <a:endParaRPr lang="en-US" dirty="0">
              <a:cs typeface="Dast Nevis" pitchFamily="66" charset="-78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Blank-Business-Model-Canva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231666"/>
            <a:ext cx="9144000" cy="5626334"/>
          </a:xfrm>
          <a:prstGeom prst="rect">
            <a:avLst/>
          </a:prstGeom>
          <a:noFill/>
        </p:spPr>
      </p:pic>
      <p:pic>
        <p:nvPicPr>
          <p:cNvPr id="98307" name="Picture 3" descr="C:\Documents and Settings\Administrator\Desktop\blank_sticky_note (1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16090" y="1785915"/>
            <a:ext cx="1056826" cy="1022364"/>
          </a:xfrm>
          <a:prstGeom prst="rect">
            <a:avLst/>
          </a:prstGeom>
          <a:noFill/>
        </p:spPr>
      </p:pic>
      <p:pic>
        <p:nvPicPr>
          <p:cNvPr id="69" name="Picture 68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63785" y="2479662"/>
            <a:ext cx="939590" cy="906477"/>
          </a:xfrm>
          <a:prstGeom prst="rect">
            <a:avLst/>
          </a:prstGeom>
          <a:noFill/>
        </p:spPr>
      </p:pic>
      <p:pic>
        <p:nvPicPr>
          <p:cNvPr id="66" name="Picture 3" descr="C:\Documents and Settings\Administrator\Desktop\blank_sticky_note (1)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92083" y="2625714"/>
            <a:ext cx="869963" cy="841594"/>
          </a:xfrm>
          <a:prstGeom prst="rect">
            <a:avLst/>
          </a:prstGeom>
          <a:noFill/>
        </p:spPr>
      </p:pic>
      <p:pic>
        <p:nvPicPr>
          <p:cNvPr id="63" name="Picture 3" descr="C:\Documents and Settings\Administrator\Desktop\blank_sticky_note (1)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6752" y="5656293"/>
            <a:ext cx="869963" cy="841594"/>
          </a:xfrm>
          <a:prstGeom prst="rect">
            <a:avLst/>
          </a:prstGeom>
          <a:noFill/>
        </p:spPr>
      </p:pic>
      <p:pic>
        <p:nvPicPr>
          <p:cNvPr id="64" name="Picture 3" descr="C:\Documents and Settings\Administrator\Desktop\blank_sticky_note (1)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2603" y="5619780"/>
            <a:ext cx="869963" cy="841594"/>
          </a:xfrm>
          <a:prstGeom prst="rect">
            <a:avLst/>
          </a:prstGeom>
          <a:noFill/>
        </p:spPr>
      </p:pic>
      <p:pic>
        <p:nvPicPr>
          <p:cNvPr id="65" name="Picture 3" descr="C:\Documents and Settings\Administrator\Desktop\blank_sticky_note (1)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001941" y="5656293"/>
            <a:ext cx="905851" cy="876312"/>
          </a:xfrm>
          <a:prstGeom prst="rect">
            <a:avLst/>
          </a:prstGeom>
          <a:noFill/>
        </p:spPr>
      </p:pic>
      <p:pic>
        <p:nvPicPr>
          <p:cNvPr id="62" name="Picture 3" descr="C:\Documents and Settings\Administrator\Desktop\blank_sticky_note (1)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789212" y="4486082"/>
            <a:ext cx="869963" cy="841594"/>
          </a:xfrm>
          <a:prstGeom prst="rect">
            <a:avLst/>
          </a:prstGeom>
          <a:noFill/>
        </p:spPr>
      </p:pic>
      <p:pic>
        <p:nvPicPr>
          <p:cNvPr id="61" name="Picture 3" descr="C:\Documents and Settings\Administrator\Desktop\blank_sticky_note (1)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870038" y="4522595"/>
            <a:ext cx="869963" cy="841594"/>
          </a:xfrm>
          <a:prstGeom prst="rect">
            <a:avLst/>
          </a:prstGeom>
          <a:noFill/>
        </p:spPr>
      </p:pic>
      <p:pic>
        <p:nvPicPr>
          <p:cNvPr id="60" name="Picture 3" descr="C:\Documents and Settings\Administrator\Desktop\blank_sticky_note (1)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308194" y="3604818"/>
            <a:ext cx="912825" cy="883059"/>
          </a:xfrm>
          <a:prstGeom prst="rect">
            <a:avLst/>
          </a:prstGeom>
          <a:noFill/>
        </p:spPr>
      </p:pic>
      <p:pic>
        <p:nvPicPr>
          <p:cNvPr id="59" name="Picture 3" descr="C:\Documents and Settings\Administrator\Desktop\blank_sticky_note (1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67390" y="5583267"/>
            <a:ext cx="1056826" cy="1022364"/>
          </a:xfrm>
          <a:prstGeom prst="rect">
            <a:avLst/>
          </a:prstGeom>
          <a:noFill/>
        </p:spPr>
      </p:pic>
      <p:pic>
        <p:nvPicPr>
          <p:cNvPr id="56" name="Picture 2" descr="C:\Documents and Settings\Administrator\Desktop\yTkK8E6Gc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914766" y="3575052"/>
            <a:ext cx="1541421" cy="1487097"/>
          </a:xfrm>
          <a:prstGeom prst="rect">
            <a:avLst/>
          </a:prstGeom>
          <a:noFill/>
        </p:spPr>
      </p:pic>
      <p:pic>
        <p:nvPicPr>
          <p:cNvPr id="2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7493040" y="2004993"/>
            <a:ext cx="1589566" cy="153354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 rot="21061038">
            <a:off x="7549184" y="2370437"/>
            <a:ext cx="135966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تولید کنندگان 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ویدئو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8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61137" y="1931967"/>
            <a:ext cx="939590" cy="906477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 rot="21061038">
            <a:off x="6490269" y="2178225"/>
            <a:ext cx="638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ارجاع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10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667390" y="1895454"/>
            <a:ext cx="939590" cy="906477"/>
          </a:xfrm>
          <a:prstGeom prst="rect">
            <a:avLst/>
          </a:prstGeom>
          <a:noFill/>
        </p:spPr>
      </p:pic>
      <p:sp>
        <p:nvSpPr>
          <p:cNvPr id="11" name="Rectangle 10"/>
          <p:cNvSpPr/>
          <p:nvPr/>
        </p:nvSpPr>
        <p:spPr>
          <a:xfrm rot="21061038">
            <a:off x="5860642" y="2098599"/>
            <a:ext cx="51007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تبلیغ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13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94364" y="4013208"/>
            <a:ext cx="939590" cy="906477"/>
          </a:xfrm>
          <a:prstGeom prst="rect">
            <a:avLst/>
          </a:prstGeom>
          <a:noFill/>
        </p:spPr>
      </p:pic>
      <p:sp>
        <p:nvSpPr>
          <p:cNvPr id="14" name="Rectangle 13"/>
          <p:cNvSpPr/>
          <p:nvPr/>
        </p:nvSpPr>
        <p:spPr>
          <a:xfrm rot="21061038">
            <a:off x="5640941" y="4256042"/>
            <a:ext cx="80342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وبسایت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16" name="Picture 9" descr="C:\Documents and Settings\Administrator\Desktop\large-Blank-sticky-note-166.6-9095.png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3822233" y="2041506"/>
            <a:ext cx="1589566" cy="1533546"/>
          </a:xfrm>
          <a:prstGeom prst="rect">
            <a:avLst/>
          </a:prstGeom>
          <a:noFill/>
        </p:spPr>
      </p:pic>
      <p:sp>
        <p:nvSpPr>
          <p:cNvPr id="17" name="Rectangle 16"/>
          <p:cNvSpPr/>
          <p:nvPr/>
        </p:nvSpPr>
        <p:spPr>
          <a:xfrm rot="21061038">
            <a:off x="4095973" y="2358652"/>
            <a:ext cx="94128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dirty="0" smtClean="0">
                <a:cs typeface="Dast Nevis" pitchFamily="66" charset="-78"/>
              </a:rPr>
              <a:t>اشتراک</a:t>
            </a:r>
          </a:p>
          <a:p>
            <a:pPr algn="ctr" rtl="1"/>
            <a:r>
              <a:rPr lang="fa-IR" sz="2400" dirty="0" smtClean="0">
                <a:cs typeface="Dast Nevis" pitchFamily="66" charset="-78"/>
              </a:rPr>
              <a:t>رایگان</a:t>
            </a:r>
            <a:endParaRPr lang="en-US" sz="2400" dirty="0">
              <a:cs typeface="Dast Nevis" pitchFamily="66" charset="-78"/>
            </a:endParaRPr>
          </a:p>
        </p:txBody>
      </p:sp>
      <p:sp>
        <p:nvSpPr>
          <p:cNvPr id="19" name="Rectangle 18"/>
          <p:cNvSpPr/>
          <p:nvPr/>
        </p:nvSpPr>
        <p:spPr>
          <a:xfrm rot="21061038">
            <a:off x="3967334" y="4078760"/>
            <a:ext cx="13436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400" dirty="0" smtClean="0">
                <a:cs typeface="Dast Nevis" pitchFamily="66" charset="-78"/>
              </a:rPr>
              <a:t>در دسترس</a:t>
            </a:r>
            <a:endParaRPr lang="en-US" sz="2400" dirty="0">
              <a:cs typeface="Dast Nevis" pitchFamily="66" charset="-78"/>
            </a:endParaRPr>
          </a:p>
        </p:txBody>
      </p:sp>
      <p:sp>
        <p:nvSpPr>
          <p:cNvPr id="22" name="Rectangle 21"/>
          <p:cNvSpPr/>
          <p:nvPr/>
        </p:nvSpPr>
        <p:spPr>
          <a:xfrm rot="21061038">
            <a:off x="5795944" y="5859110"/>
            <a:ext cx="75854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تبلیغات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26" name="Rectangle 25"/>
          <p:cNvSpPr/>
          <p:nvPr/>
        </p:nvSpPr>
        <p:spPr>
          <a:xfrm rot="21061038">
            <a:off x="2096327" y="1929319"/>
            <a:ext cx="803425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توسعه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وبسایت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30" name="Rectangle 29"/>
          <p:cNvSpPr/>
          <p:nvPr/>
        </p:nvSpPr>
        <p:spPr>
          <a:xfrm rot="21061038">
            <a:off x="2326063" y="3785252"/>
            <a:ext cx="853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نرم‌افزار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32" name="Rectangle 31"/>
          <p:cNvSpPr/>
          <p:nvPr/>
        </p:nvSpPr>
        <p:spPr>
          <a:xfrm rot="21061038">
            <a:off x="2718403" y="4580316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dirty="0" smtClean="0">
                <a:cs typeface="Dast Nevis" pitchFamily="66" charset="-78"/>
              </a:rPr>
              <a:t>تجهیزات</a:t>
            </a:r>
          </a:p>
          <a:p>
            <a:pPr algn="r" rtl="1"/>
            <a:r>
              <a:rPr lang="fa-IR" dirty="0" smtClean="0">
                <a:cs typeface="Dast Nevis" pitchFamily="66" charset="-78"/>
              </a:rPr>
              <a:t>زیرساخت</a:t>
            </a:r>
          </a:p>
        </p:txBody>
      </p:sp>
      <p:sp>
        <p:nvSpPr>
          <p:cNvPr id="34" name="Rectangle 33"/>
          <p:cNvSpPr/>
          <p:nvPr/>
        </p:nvSpPr>
        <p:spPr>
          <a:xfrm rot="21061038">
            <a:off x="2044316" y="4745648"/>
            <a:ext cx="4908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تیم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40" name="Rectangle 39"/>
          <p:cNvSpPr/>
          <p:nvPr/>
        </p:nvSpPr>
        <p:spPr>
          <a:xfrm rot="21061038">
            <a:off x="544639" y="2790474"/>
            <a:ext cx="9220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شرکت‌ها</a:t>
            </a:r>
            <a:endParaRPr lang="en-US" sz="2000" dirty="0">
              <a:cs typeface="Dast Nevis" pitchFamily="66" charset="-78"/>
            </a:endParaRPr>
          </a:p>
        </p:txBody>
      </p:sp>
      <p:sp>
        <p:nvSpPr>
          <p:cNvPr id="44" name="Rectangle 43"/>
          <p:cNvSpPr/>
          <p:nvPr/>
        </p:nvSpPr>
        <p:spPr>
          <a:xfrm rot="21061038">
            <a:off x="2016819" y="5778482"/>
            <a:ext cx="8915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نگهداری</a:t>
            </a:r>
          </a:p>
          <a:p>
            <a:pPr algn="ctr" rtl="1"/>
            <a:r>
              <a:rPr lang="fa-IR" sz="1600" dirty="0" smtClean="0">
                <a:cs typeface="Dast Nevis" pitchFamily="66" charset="-78"/>
              </a:rPr>
              <a:t>محتوی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46" name="Rectangle 45"/>
          <p:cNvSpPr/>
          <p:nvPr/>
        </p:nvSpPr>
        <p:spPr>
          <a:xfrm rot="21061038">
            <a:off x="1019680" y="5745851"/>
            <a:ext cx="8771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توسعه 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زیرساخت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48" name="Rectangle 47"/>
          <p:cNvSpPr/>
          <p:nvPr/>
        </p:nvSpPr>
        <p:spPr>
          <a:xfrm rot="21061038">
            <a:off x="2980142" y="5843307"/>
            <a:ext cx="89159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1600" dirty="0" smtClean="0">
                <a:cs typeface="Dast Nevis" pitchFamily="66" charset="-78"/>
              </a:rPr>
              <a:t>نگهداری</a:t>
            </a:r>
          </a:p>
          <a:p>
            <a:pPr algn="ctr" rtl="1"/>
            <a:r>
              <a:rPr lang="fa-IR" sz="1600" dirty="0" smtClean="0">
                <a:cs typeface="Dast Nevis" pitchFamily="66" charset="-78"/>
              </a:rPr>
              <a:t>تجهیزات</a:t>
            </a:r>
            <a:endParaRPr lang="en-US" sz="1600" dirty="0">
              <a:cs typeface="Dast Nevis" pitchFamily="66" charset="-78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3622662" y="336298"/>
            <a:ext cx="55213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3600" dirty="0" smtClean="0">
                <a:latin typeface="A  Duel" pitchFamily="2" charset="-78"/>
                <a:cs typeface="A Chamran" pitchFamily="2" charset="-78"/>
              </a:rPr>
              <a:t>مثال: </a:t>
            </a:r>
            <a:r>
              <a:rPr lang="fa-IR" sz="3600" dirty="0" smtClean="0">
                <a:latin typeface="A  Duel" pitchFamily="2" charset="-78"/>
                <a:cs typeface="A Chamran" pitchFamily="2" charset="-78"/>
              </a:rPr>
              <a:t>بوم مدل کسب و کار آپارات</a:t>
            </a:r>
          </a:p>
        </p:txBody>
      </p:sp>
      <p:pic>
        <p:nvPicPr>
          <p:cNvPr id="50" name="Picture 1" descr="C:\Documents and Settings\Administrator\Desktop\aparatlogo_fa_color_black_1100_400.png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0"/>
            <a:ext cx="3595665" cy="1307515"/>
          </a:xfrm>
          <a:prstGeom prst="rect">
            <a:avLst/>
          </a:prstGeom>
          <a:noFill/>
        </p:spPr>
      </p:pic>
      <p:pic>
        <p:nvPicPr>
          <p:cNvPr id="98306" name="Picture 2" descr="C:\Documents and Settings\Administrator\Desktop\yTkK8E6Gc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02579" y="3684591"/>
            <a:ext cx="1541421" cy="1487097"/>
          </a:xfrm>
          <a:prstGeom prst="rect">
            <a:avLst/>
          </a:prstGeom>
          <a:noFill/>
        </p:spPr>
      </p:pic>
      <p:sp>
        <p:nvSpPr>
          <p:cNvPr id="51" name="Rectangle 50"/>
          <p:cNvSpPr/>
          <p:nvPr/>
        </p:nvSpPr>
        <p:spPr>
          <a:xfrm rot="21061038">
            <a:off x="7613100" y="4043315"/>
            <a:ext cx="13420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کاربران انبوه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اینترنت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52" name="Picture 2" descr="C:\Documents and Settings\Administrator\Desktop\yTkK8E6Gc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5886468" y="2698740"/>
            <a:ext cx="912825" cy="880654"/>
          </a:xfrm>
          <a:prstGeom prst="rect">
            <a:avLst/>
          </a:prstGeom>
          <a:noFill/>
        </p:spPr>
      </p:pic>
      <p:sp>
        <p:nvSpPr>
          <p:cNvPr id="53" name="Rectangle 52"/>
          <p:cNvSpPr/>
          <p:nvPr/>
        </p:nvSpPr>
        <p:spPr>
          <a:xfrm rot="21061038">
            <a:off x="5928265" y="2931733"/>
            <a:ext cx="80823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000" dirty="0" smtClean="0">
                <a:cs typeface="Dast Nevis" pitchFamily="66" charset="-78"/>
              </a:rPr>
              <a:t>اشتراک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54" name="Picture 2" descr="C:\Documents and Settings\Administrator\Desktop\yTkK8E6Gc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397650" y="4414851"/>
            <a:ext cx="912825" cy="880654"/>
          </a:xfrm>
          <a:prstGeom prst="rect">
            <a:avLst/>
          </a:prstGeom>
          <a:noFill/>
        </p:spPr>
      </p:pic>
      <p:sp>
        <p:nvSpPr>
          <p:cNvPr id="55" name="Rectangle 54"/>
          <p:cNvSpPr/>
          <p:nvPr/>
        </p:nvSpPr>
        <p:spPr>
          <a:xfrm rot="21061038">
            <a:off x="6444195" y="4503797"/>
            <a:ext cx="80349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وبسایت</a:t>
            </a:r>
          </a:p>
          <a:p>
            <a:pPr algn="ctr" rtl="1"/>
            <a:r>
              <a:rPr lang="en-US" sz="2000" dirty="0" smtClean="0">
                <a:cs typeface="Dast Nevis" pitchFamily="66" charset="-78"/>
              </a:rPr>
              <a:t>app</a:t>
            </a:r>
            <a:endParaRPr lang="en-US" sz="2000" dirty="0">
              <a:cs typeface="Dast Nevis" pitchFamily="66" charset="-78"/>
            </a:endParaRPr>
          </a:p>
        </p:txBody>
      </p:sp>
      <p:pic>
        <p:nvPicPr>
          <p:cNvPr id="57" name="Picture 2" descr="C:\Documents and Settings\Administrator\Desktop\yTkK8E6Gc.png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7186960" y="5578925"/>
            <a:ext cx="912825" cy="880654"/>
          </a:xfrm>
          <a:prstGeom prst="rect">
            <a:avLst/>
          </a:prstGeom>
          <a:noFill/>
        </p:spPr>
      </p:pic>
      <p:sp>
        <p:nvSpPr>
          <p:cNvPr id="58" name="Rectangle 57"/>
          <p:cNvSpPr/>
          <p:nvPr/>
        </p:nvSpPr>
        <p:spPr>
          <a:xfrm rot="21061038">
            <a:off x="7290445" y="5698648"/>
            <a:ext cx="6896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dirty="0" smtClean="0">
                <a:cs typeface="Dast Nevis" pitchFamily="66" charset="-78"/>
              </a:rPr>
              <a:t>کانال</a:t>
            </a:r>
          </a:p>
          <a:p>
            <a:pPr algn="ctr" rtl="1"/>
            <a:r>
              <a:rPr lang="fa-IR" dirty="0" smtClean="0">
                <a:cs typeface="Dast Nevis" pitchFamily="66" charset="-78"/>
              </a:rPr>
              <a:t>پولی</a:t>
            </a:r>
            <a:endParaRPr lang="en-US" dirty="0">
              <a:cs typeface="Dast Nevis" pitchFamily="66" charset="-78"/>
            </a:endParaRPr>
          </a:p>
        </p:txBody>
      </p:sp>
      <p:sp>
        <p:nvSpPr>
          <p:cNvPr id="68" name="Rectangle 67"/>
          <p:cNvSpPr/>
          <p:nvPr/>
        </p:nvSpPr>
        <p:spPr>
          <a:xfrm rot="21061038">
            <a:off x="2565477" y="2544926"/>
            <a:ext cx="8915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rtl="1"/>
            <a:r>
              <a:rPr lang="fa-IR" sz="2000" dirty="0" smtClean="0">
                <a:cs typeface="Dast Nevis" pitchFamily="66" charset="-78"/>
              </a:rPr>
              <a:t>مدیریت</a:t>
            </a:r>
          </a:p>
          <a:p>
            <a:pPr algn="ctr" rtl="1"/>
            <a:r>
              <a:rPr lang="fa-IR" sz="2000" dirty="0" smtClean="0">
                <a:cs typeface="Dast Nevis" pitchFamily="66" charset="-78"/>
              </a:rPr>
              <a:t>محتوی</a:t>
            </a:r>
            <a:endParaRPr lang="en-US" sz="2000" dirty="0">
              <a:cs typeface="Dast Nevis" pitchFamily="66" charset="-78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0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1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2"/>
          <p:cNvSpPr txBox="1">
            <a:spLocks noChangeArrowheads="1"/>
          </p:cNvSpPr>
          <p:nvPr/>
        </p:nvSpPr>
        <p:spPr bwMode="auto">
          <a:xfrm>
            <a:off x="478858" y="909638"/>
            <a:ext cx="179408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 rtl="1"/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شاید نه.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1092200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pic>
        <p:nvPicPr>
          <p:cNvPr id="5" name="Picture 4" descr="google-notebook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98655" y="1603350"/>
            <a:ext cx="6743700" cy="48672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noFill/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 l="72361"/>
          <a:stretch>
            <a:fillRect/>
          </a:stretch>
        </p:blipFill>
        <p:spPr bwMode="auto">
          <a:xfrm>
            <a:off x="6616728" y="0"/>
            <a:ext cx="2527273" cy="6851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159528" cy="1143000"/>
          </a:xfrm>
        </p:spPr>
        <p:txBody>
          <a:bodyPr/>
          <a:lstStyle/>
          <a:p>
            <a:r>
              <a:rPr lang="fa-IR" sz="8800" dirty="0" smtClean="0">
                <a:solidFill>
                  <a:srgbClr val="C00000"/>
                </a:solidFill>
                <a:cs typeface="12   Yagut_shsmrt" pitchFamily="2" charset="-78"/>
              </a:rPr>
              <a:t>شما می‌توانید</a:t>
            </a:r>
            <a:endParaRPr lang="en-US" sz="8800" dirty="0">
              <a:solidFill>
                <a:srgbClr val="C00000"/>
              </a:solidFill>
              <a:cs typeface="12   Yagut_shsmrt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6049989" cy="4525963"/>
          </a:xfrm>
        </p:spPr>
        <p:txBody>
          <a:bodyPr/>
          <a:lstStyle/>
          <a:p>
            <a:pPr algn="r" rtl="1">
              <a:buNone/>
            </a:pPr>
            <a:endParaRPr lang="en-US" sz="4000" dirty="0" smtClean="0">
              <a:cs typeface="B Yekan" pitchFamily="2" charset="-78"/>
            </a:endParaRPr>
          </a:p>
          <a:p>
            <a:pPr algn="just" rtl="1">
              <a:buNone/>
            </a:pPr>
            <a:r>
              <a:rPr lang="fa-IR" sz="4000" dirty="0" smtClean="0">
                <a:cs typeface="B Yekan" pitchFamily="2" charset="-78"/>
              </a:rPr>
              <a:t>به راحتی مدل کسب و کار را ایجاد کنید</a:t>
            </a:r>
            <a:endParaRPr lang="en-US" sz="4000" dirty="0" smtClean="0">
              <a:cs typeface="B Yekan" pitchFamily="2" charset="-78"/>
            </a:endParaRPr>
          </a:p>
          <a:p>
            <a:pPr algn="r" rtl="1">
              <a:buNone/>
            </a:pPr>
            <a:endParaRPr lang="fa-IR" sz="4000" dirty="0" smtClean="0">
              <a:cs typeface="B Yekan" pitchFamily="2" charset="-78"/>
            </a:endParaRPr>
          </a:p>
          <a:p>
            <a:pPr algn="just" rtl="1">
              <a:buNone/>
            </a:pPr>
            <a:r>
              <a:rPr lang="fa-IR" sz="4000" dirty="0" smtClean="0">
                <a:cs typeface="B Yekan" pitchFamily="2" charset="-78"/>
              </a:rPr>
              <a:t>مدل کسب و کارتان را تحلیل و بهنگام کنید</a:t>
            </a:r>
            <a:endParaRPr lang="en-US" sz="4000" dirty="0"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49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98421"/>
            <a:ext cx="9138512" cy="6240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259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8681"/>
            <a:ext cx="9159643" cy="46704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69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8424" y="1603350"/>
            <a:ext cx="9162424" cy="3906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690526"/>
            <a:ext cx="8229600" cy="5435638"/>
          </a:xfrm>
        </p:spPr>
        <p:txBody>
          <a:bodyPr/>
          <a:lstStyle/>
          <a:p>
            <a:pPr algn="ctr" rtl="1">
              <a:buNone/>
            </a:pPr>
            <a:r>
              <a:rPr lang="fa-IR" sz="4400" dirty="0" smtClean="0">
                <a:cs typeface="B Yekan" pitchFamily="2" charset="-78"/>
              </a:rPr>
              <a:t>بوم مدل کسب و کار فقط مجموعه‌ای از </a:t>
            </a:r>
          </a:p>
          <a:p>
            <a:pPr algn="ctr" rtl="1">
              <a:buNone/>
            </a:pPr>
            <a:r>
              <a:rPr lang="fa-IR" sz="199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12   Yagut_shsmrt" pitchFamily="2" charset="-78"/>
              </a:rPr>
              <a:t>فرضیات</a:t>
            </a:r>
          </a:p>
          <a:p>
            <a:pPr algn="ctr" rtl="1">
              <a:buNone/>
            </a:pPr>
            <a:r>
              <a:rPr lang="fa-IR" sz="4400" dirty="0" smtClean="0">
                <a:cs typeface="B Yekan" pitchFamily="2" charset="-78"/>
              </a:rPr>
              <a:t>است</a:t>
            </a:r>
            <a:endParaRPr lang="en-US" sz="4400" dirty="0"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52825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2"/>
          <p:cNvPicPr>
            <a:picLocks noChangeAspect="1" noChangeArrowheads="1"/>
          </p:cNvPicPr>
          <p:nvPr/>
        </p:nvPicPr>
        <p:blipFill>
          <a:blip r:embed="rId2" cstate="print"/>
          <a:srcRect l="37078" t="33011"/>
          <a:stretch>
            <a:fillRect/>
          </a:stretch>
        </p:blipFill>
        <p:spPr bwMode="auto">
          <a:xfrm>
            <a:off x="2928915" y="1900224"/>
            <a:ext cx="6215085" cy="4957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2892402" y="1895454"/>
            <a:ext cx="1789137" cy="10588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a-IR" sz="5400" dirty="0" smtClean="0">
                <a:solidFill>
                  <a:srgbClr val="C00000"/>
                </a:solidFill>
                <a:cs typeface="12   Yagut_shsmrt" pitchFamily="2" charset="-78"/>
              </a:rPr>
              <a:t>راستی‌آزمایی فرضیات</a:t>
            </a:r>
            <a:endParaRPr lang="en-US" sz="5400" dirty="0">
              <a:solidFill>
                <a:srgbClr val="C00000"/>
              </a:solidFill>
              <a:cs typeface="12   Yagut_shsmrt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662495" cy="5041944"/>
          </a:xfrm>
        </p:spPr>
        <p:txBody>
          <a:bodyPr/>
          <a:lstStyle/>
          <a:p>
            <a:pPr rtl="1">
              <a:buNone/>
            </a:pPr>
            <a:r>
              <a:rPr lang="fa-IR" dirty="0" smtClean="0">
                <a:cs typeface="B Yekan" pitchFamily="2" charset="-78"/>
              </a:rPr>
              <a:t>مادامی که درستی مدل کسب و کارتان را اثبات نکرده‌اید</a:t>
            </a:r>
            <a:endParaRPr lang="fa-IR" sz="6000" dirty="0" smtClean="0">
              <a:cs typeface="B Yekan" pitchFamily="2" charset="-78"/>
            </a:endParaRPr>
          </a:p>
          <a:p>
            <a:pPr rtl="1">
              <a:buNone/>
            </a:pPr>
            <a:r>
              <a:rPr lang="fa-IR" sz="6000" dirty="0" smtClean="0">
                <a:cs typeface="B Yekan" pitchFamily="2" charset="-78"/>
              </a:rPr>
              <a:t> باید آن را بهبود دهید</a:t>
            </a:r>
            <a:endParaRPr lang="en-US" sz="6000" dirty="0">
              <a:cs typeface="B Yekan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52824" cy="6857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0" y="1931967"/>
            <a:ext cx="9144000" cy="24006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4800" dirty="0" smtClean="0">
                <a:cs typeface="B Yekan" pitchFamily="2" charset="-78"/>
              </a:rPr>
              <a:t>فرضیات مدل کسب و کار در فرایند «</a:t>
            </a:r>
            <a:r>
              <a:rPr lang="fa-IR" sz="5400" b="1" dirty="0" smtClean="0">
                <a:solidFill>
                  <a:srgbClr val="C00000"/>
                </a:solidFill>
                <a:cs typeface="B Yekan" pitchFamily="2" charset="-78"/>
              </a:rPr>
              <a:t>ارزیابی مشتری</a:t>
            </a:r>
            <a:r>
              <a:rPr lang="fa-IR" sz="4800" dirty="0" smtClean="0">
                <a:cs typeface="B Yekan" pitchFamily="2" charset="-78"/>
              </a:rPr>
              <a:t>» تست شده و در صورت عدم اثبات، باید تغییر کنند</a:t>
            </a:r>
            <a:endParaRPr lang="en-US" sz="4800" dirty="0"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http://keyblog.persiangig.com/image/businessmodelgeneration901217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-1"/>
            <a:ext cx="9144001" cy="6729985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0700" y="5765832"/>
            <a:ext cx="1358856" cy="777870"/>
          </a:xfrm>
          <a:solidFill>
            <a:schemeClr val="bg1"/>
          </a:solidFill>
        </p:spPr>
        <p:txBody>
          <a:bodyPr/>
          <a:lstStyle/>
          <a:p>
            <a:r>
              <a:rPr lang="fa-IR" sz="3200" dirty="0" smtClean="0">
                <a:cs typeface="B Yekan" pitchFamily="2" charset="-78"/>
              </a:rPr>
              <a:t>منبع</a:t>
            </a:r>
            <a:endParaRPr lang="en-US" sz="3200" dirty="0">
              <a:cs typeface="B Yekan" pitchFamily="2" charset="-78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2057400"/>
            <a:ext cx="914400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9600" dirty="0" smtClean="0">
                <a:latin typeface="A Rezvan" pitchFamily="2" charset="-78"/>
                <a:cs typeface="A Chamran" pitchFamily="2" charset="-78"/>
              </a:rPr>
              <a:t>بیشتر یاد بگیرید</a:t>
            </a:r>
          </a:p>
          <a:p>
            <a:pPr algn="ctr" rtl="1"/>
            <a:r>
              <a:rPr lang="fa-IR" sz="9600" dirty="0" smtClean="0">
                <a:latin typeface="A Rezvan" pitchFamily="2" charset="-78"/>
                <a:cs typeface="A Chamran" pitchFamily="2" charset="-78"/>
              </a:rPr>
              <a:t>...</a:t>
            </a:r>
            <a:endParaRPr lang="en-US" sz="9600" dirty="0">
              <a:latin typeface="A Rezvan" pitchFamily="2" charset="-78"/>
              <a:cs typeface="A Chamran" pitchFamily="2" charset="-78"/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extBox 3"/>
          <p:cNvSpPr txBox="1">
            <a:spLocks noChangeArrowheads="1"/>
          </p:cNvSpPr>
          <p:nvPr/>
        </p:nvSpPr>
        <p:spPr bwMode="auto">
          <a:xfrm>
            <a:off x="701675" y="1822428"/>
            <a:ext cx="56229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Adobe Arabic" pitchFamily="18" charset="-78"/>
                <a:cs typeface="12   Yagut_shsmrt" pitchFamily="2" charset="-78"/>
              </a:rPr>
              <a:t>حتی اگر بیایند آنقدر درآمد خواهید داشت که جیب‌تان را پر کنید؟</a:t>
            </a:r>
            <a:endParaRPr lang="en-US" sz="4000" b="1" dirty="0">
              <a:solidFill>
                <a:srgbClr val="588BC2"/>
              </a:solidFill>
              <a:latin typeface="Adobe Arabic" pitchFamily="18" charset="-78"/>
              <a:cs typeface="12   Yagut_shsmrt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968480"/>
            <a:ext cx="153927" cy="167959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pic>
        <p:nvPicPr>
          <p:cNvPr id="10244" name="Picture 5" descr="money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73638" y="3267075"/>
            <a:ext cx="3810000" cy="3590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dropbox\Dropbox\work\slides\Published\40 SWIUT BMC Workshop\who is my customer. Customer Segment in Business Model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work\slides\Published\40 SWIUT BMC Workshop\Why Do They Become My Customer (Value Proposition in Business Model)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D:\dropbox\Dropbox\work\slides\Published\40 SWIUT BMC Workshop\03 Value Proposition Canvas.jp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 l="8025" r="3679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0" y="1828800"/>
            <a:ext cx="9144000" cy="32766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2133600"/>
            <a:ext cx="9144000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8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cs typeface="B Vahid" pitchFamily="2" charset="-78"/>
              </a:rPr>
              <a:t>آنچه سر پا نگه‌ام می‌دارد</a:t>
            </a:r>
            <a:endParaRPr lang="en-US" sz="8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cs typeface="B Vahid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3352800"/>
            <a:ext cx="914400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endParaRPr lang="fa-IR" sz="2800" b="1" dirty="0" smtClean="0">
              <a:solidFill>
                <a:srgbClr val="FFFF00"/>
              </a:solidFill>
              <a:cs typeface="B Yekan" pitchFamily="2" charset="-78"/>
            </a:endParaRPr>
          </a:p>
          <a:p>
            <a:pPr algn="ctr" rtl="1"/>
            <a:r>
              <a:rPr lang="fa-IR" sz="2800" b="1" dirty="0" smtClean="0">
                <a:solidFill>
                  <a:srgbClr val="FFFF00"/>
                </a:solidFill>
                <a:cs typeface="B Yekan" pitchFamily="2" charset="-78"/>
              </a:rPr>
              <a:t>بـــوم مـــــدل کـــســـــب و کـــــار</a:t>
            </a:r>
          </a:p>
          <a:p>
            <a:pPr algn="ctr" rtl="1"/>
            <a:r>
              <a:rPr lang="fa-IR" sz="4400" b="1" dirty="0" smtClean="0">
                <a:solidFill>
                  <a:srgbClr val="FFFF00"/>
                </a:solidFill>
                <a:cs typeface="B Yekan" pitchFamily="2" charset="-78"/>
              </a:rPr>
              <a:t>جـــریــان‌هــای درآمـد</a:t>
            </a:r>
            <a:endParaRPr lang="en-US" sz="4400" b="1" dirty="0">
              <a:solidFill>
                <a:srgbClr val="FFFF00"/>
              </a:solidFill>
              <a:cs typeface="B Yek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latin typeface="Iranian Sans" pitchFamily="2" charset="-78"/>
                <a:cs typeface="B Homa" pitchFamily="2" charset="-78"/>
              </a:rPr>
              <a:t>کارگاه مدل کسب و کار 		مهدی ناصری		 9 تیر 1394</a:t>
            </a:r>
            <a:endParaRPr lang="en-US" sz="2400" dirty="0">
              <a:latin typeface="Iranian Sans" pitchFamily="2" charset="-78"/>
              <a:cs typeface="B Homa" pitchFamily="2" charset="-7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 t="4673" b="11215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91969" y="4038600"/>
            <a:ext cx="753283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6600" dirty="0" smtClean="0">
                <a:latin typeface="A Rezvan-fat" pitchFamily="2" charset="-78"/>
                <a:cs typeface="A Chamran" pitchFamily="2" charset="-78"/>
              </a:rPr>
              <a:t>چگونه </a:t>
            </a:r>
            <a:r>
              <a:rPr lang="en-US" sz="6600" dirty="0" smtClean="0">
                <a:latin typeface="A Rezvan-fat" pitchFamily="2" charset="-78"/>
                <a:cs typeface="A Chamran" pitchFamily="2" charset="-78"/>
              </a:rPr>
              <a:t>	  	  </a:t>
            </a:r>
            <a:r>
              <a:rPr lang="fa-IR" sz="6600" dirty="0" smtClean="0">
                <a:latin typeface="A Rezvan-fat" pitchFamily="2" charset="-78"/>
                <a:cs typeface="A Chamran" pitchFamily="2" charset="-78"/>
              </a:rPr>
              <a:t>   </a:t>
            </a:r>
            <a:r>
              <a:rPr lang="fa-IR" sz="6600" baseline="0" dirty="0" smtClean="0">
                <a:latin typeface="A Rezvan-fat" pitchFamily="2" charset="-78"/>
                <a:cs typeface="A Chamran" pitchFamily="2" charset="-78"/>
              </a:rPr>
              <a:t>می‌چرخد؟</a:t>
            </a:r>
            <a:endParaRPr lang="en-US" sz="6600" dirty="0">
              <a:latin typeface="A Rezvan-fat" pitchFamily="2" charset="-78"/>
              <a:cs typeface="A Chamran" pitchFamily="2" charset="-78"/>
            </a:endParaRPr>
          </a:p>
        </p:txBody>
      </p:sp>
      <p:sp>
        <p:nvSpPr>
          <p:cNvPr id="7" name="Rectangle 6"/>
          <p:cNvSpPr/>
          <p:nvPr/>
        </p:nvSpPr>
        <p:spPr>
          <a:xfrm rot="17834839">
            <a:off x="2954225" y="3619711"/>
            <a:ext cx="12234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baseline="0" dirty="0" smtClean="0">
                <a:latin typeface="A Rezvan-fat" pitchFamily="2" charset="-78"/>
                <a:cs typeface="A Chamran" pitchFamily="2" charset="-78"/>
              </a:rPr>
              <a:t>و کار </a:t>
            </a:r>
            <a:endParaRPr lang="en-US" sz="4400" dirty="0"/>
          </a:p>
        </p:txBody>
      </p:sp>
      <p:sp>
        <p:nvSpPr>
          <p:cNvPr id="8" name="Rectangle 7"/>
          <p:cNvSpPr/>
          <p:nvPr/>
        </p:nvSpPr>
        <p:spPr>
          <a:xfrm>
            <a:off x="0" y="6396335"/>
            <a:ext cx="9144000" cy="461665"/>
          </a:xfrm>
          <a:prstGeom prst="rect">
            <a:avLst/>
          </a:prstGeom>
          <a:solidFill>
            <a:srgbClr val="FFFF00">
              <a:alpha val="60000"/>
            </a:srgbClr>
          </a:solidFill>
          <a:ln>
            <a:noFill/>
          </a:ln>
        </p:spPr>
        <p:txBody>
          <a:bodyPr wrap="square">
            <a:spAutoFit/>
          </a:bodyPr>
          <a:lstStyle/>
          <a:p>
            <a:pPr algn="ctr" rtl="1"/>
            <a:r>
              <a:rPr lang="fa-IR" sz="2400" dirty="0" smtClean="0">
                <a:latin typeface="Iranian Sans" pitchFamily="2" charset="-78"/>
                <a:cs typeface="B Homa" pitchFamily="2" charset="-78"/>
              </a:rPr>
              <a:t>کارگاه مدل کسب و کار 		مهدی ناصری		 9 تیر 1394</a:t>
            </a:r>
            <a:endParaRPr lang="en-US" sz="2400" dirty="0">
              <a:latin typeface="Iranian Sans" pitchFamily="2" charset="-78"/>
              <a:cs typeface="B Homa" pitchFamily="2" charset="-78"/>
            </a:endParaRPr>
          </a:p>
        </p:txBody>
      </p:sp>
      <p:sp>
        <p:nvSpPr>
          <p:cNvPr id="6" name="Rectangle 5"/>
          <p:cNvSpPr/>
          <p:nvPr/>
        </p:nvSpPr>
        <p:spPr>
          <a:xfrm rot="3362993">
            <a:off x="5092047" y="3446496"/>
            <a:ext cx="123783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800" dirty="0" smtClean="0">
                <a:latin typeface="Iranian Sans" pitchFamily="2" charset="-78"/>
                <a:cs typeface="A Chamran" pitchFamily="2" charset="-78"/>
              </a:rPr>
              <a:t>چرخ</a:t>
            </a:r>
            <a:r>
              <a:rPr lang="fa-IR" sz="4800" baseline="0" dirty="0" smtClean="0">
                <a:latin typeface="Iranian Sans" pitchFamily="2" charset="-78"/>
                <a:cs typeface="A Chamran" pitchFamily="2" charset="-78"/>
              </a:rPr>
              <a:t> </a:t>
            </a:r>
            <a:endParaRPr lang="en-US" sz="4800" dirty="0">
              <a:latin typeface="Iranian Sans" pitchFamily="2" charset="-78"/>
              <a:cs typeface="A Chamran" pitchFamily="2" charset="-7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810000" y="2895600"/>
            <a:ext cx="14398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a-IR" sz="4400" baseline="0" dirty="0" smtClean="0">
                <a:latin typeface="Iranian Sans" pitchFamily="2" charset="-78"/>
                <a:cs typeface="A Chamran" pitchFamily="2" charset="-78"/>
              </a:rPr>
              <a:t>کسب </a:t>
            </a:r>
            <a:endParaRPr lang="en-US" sz="4400" dirty="0">
              <a:latin typeface="Iranian Sans" pitchFamily="2" charset="-78"/>
              <a:cs typeface="A Chamran" pitchFamily="2" charset="-7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381000" y="-285929"/>
            <a:ext cx="4419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endParaRPr lang="fa-IR" sz="3600" b="1" dirty="0" smtClean="0">
              <a:solidFill>
                <a:srgbClr val="7030A0"/>
              </a:solidFill>
              <a:latin typeface="H_Techno" pitchFamily="18" charset="-78"/>
              <a:cs typeface="H_Techno" pitchFamily="18" charset="-78"/>
            </a:endParaRPr>
          </a:p>
          <a:p>
            <a:pPr algn="ctr" rtl="1"/>
            <a:r>
              <a:rPr lang="fa-IR" sz="3600" b="1" dirty="0" smtClean="0">
                <a:solidFill>
                  <a:srgbClr val="7030A0"/>
                </a:solidFill>
                <a:latin typeface="H_Techno" pitchFamily="18" charset="-78"/>
                <a:cs typeface="H_Techno" pitchFamily="18" charset="-78"/>
              </a:rPr>
              <a:t>بوم مدل کسب و کار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85800" y="909935"/>
            <a:ext cx="21723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rgbClr val="7030A0"/>
                </a:solidFill>
                <a:cs typeface="B Yekan" pitchFamily="2" charset="-78"/>
              </a:rPr>
              <a:t>فعالیت‌های کلیدی</a:t>
            </a:r>
            <a:endParaRPr lang="en-US" sz="2400" dirty="0"/>
          </a:p>
        </p:txBody>
      </p:sp>
      <p:sp>
        <p:nvSpPr>
          <p:cNvPr id="13" name="Rectangle 12"/>
          <p:cNvSpPr/>
          <p:nvPr/>
        </p:nvSpPr>
        <p:spPr>
          <a:xfrm>
            <a:off x="685800" y="1367135"/>
            <a:ext cx="19351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rgbClr val="7030A0"/>
                </a:solidFill>
                <a:cs typeface="B Yekan" pitchFamily="2" charset="-78"/>
              </a:rPr>
              <a:t>مــنـابـع کـلـیدی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701566" y="1819870"/>
            <a:ext cx="19832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rgbClr val="7030A0"/>
                </a:solidFill>
                <a:cs typeface="B Yekan" pitchFamily="2" charset="-78"/>
              </a:rPr>
              <a:t>شــرکـای کـلیدی</a:t>
            </a:r>
            <a:endParaRPr lang="en-US" sz="2400" dirty="0"/>
          </a:p>
        </p:txBody>
      </p:sp>
      <p:sp>
        <p:nvSpPr>
          <p:cNvPr id="15" name="Rectangle 14"/>
          <p:cNvSpPr/>
          <p:nvPr/>
        </p:nvSpPr>
        <p:spPr>
          <a:xfrm>
            <a:off x="697327" y="2281535"/>
            <a:ext cx="21483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 rtl="1"/>
            <a:r>
              <a:rPr lang="fa-IR" sz="2400" dirty="0" smtClean="0">
                <a:solidFill>
                  <a:srgbClr val="7030A0"/>
                </a:solidFill>
                <a:cs typeface="B Yekan" pitchFamily="2" charset="-78"/>
              </a:rPr>
              <a:t>ساخـتـار هـزینه‌ها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dropbox\Dropbox\portrate\DSC0857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13" name="Rectangle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>
              <a:alpha val="60000"/>
            </a:srgbClr>
          </a:solidFill>
          <a:ln>
            <a:solidFill>
              <a:srgbClr val="385D8A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>
            <a:hlinkClick r:id="rId4"/>
          </p:cNvPr>
          <p:cNvSpPr/>
          <p:nvPr/>
        </p:nvSpPr>
        <p:spPr>
          <a:xfrm>
            <a:off x="914400" y="0"/>
            <a:ext cx="7239000" cy="6858000"/>
          </a:xfrm>
          <a:prstGeom prst="ellipse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0" y="359952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  <a:latin typeface="+mj-lt"/>
                <a:cs typeface="Tahoma" pitchFamily="34" charset="0"/>
              </a:rPr>
              <a:t>slideshare.net/</a:t>
            </a:r>
            <a:r>
              <a:rPr lang="en-US" sz="4000" dirty="0" err="1" smtClean="0">
                <a:solidFill>
                  <a:schemeClr val="bg1"/>
                </a:solidFill>
                <a:latin typeface="+mj-lt"/>
                <a:cs typeface="Tahoma" pitchFamily="34" charset="0"/>
              </a:rPr>
              <a:t>mahdinasseri</a:t>
            </a:r>
            <a:endParaRPr lang="en-US" sz="4000" dirty="0" smtClean="0">
              <a:solidFill>
                <a:schemeClr val="bg1"/>
              </a:solidFill>
              <a:latin typeface="+mj-lt"/>
              <a:cs typeface="Tahoma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2351782"/>
            <a:ext cx="9144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برای مشاهده اسلایدهای بیشتر</a:t>
            </a:r>
          </a:p>
          <a:p>
            <a:pPr algn="ctr" rtl="1">
              <a:defRPr/>
            </a:pPr>
            <a:r>
              <a:rPr lang="fa-IR" sz="3200" dirty="0" smtClean="0">
                <a:solidFill>
                  <a:schemeClr val="bg1"/>
                </a:solidFill>
                <a:cs typeface="B Koodak" pitchFamily="2" charset="-78"/>
              </a:rPr>
              <a:t>مرا در اسلایدشیر دنبال کنید</a:t>
            </a:r>
            <a:endParaRPr lang="en-US" sz="3200" dirty="0" smtClean="0">
              <a:solidFill>
                <a:schemeClr val="bg1"/>
              </a:solidFill>
              <a:cs typeface="B Koodak" pitchFamily="2" charset="-78"/>
            </a:endParaRPr>
          </a:p>
        </p:txBody>
      </p:sp>
      <p:grpSp>
        <p:nvGrpSpPr>
          <p:cNvPr id="2" name="Group 33"/>
          <p:cNvGrpSpPr>
            <a:grpSpLocks/>
          </p:cNvGrpSpPr>
          <p:nvPr/>
        </p:nvGrpSpPr>
        <p:grpSpPr bwMode="auto">
          <a:xfrm>
            <a:off x="3429000" y="609600"/>
            <a:ext cx="2099132" cy="1478644"/>
            <a:chOff x="0" y="0"/>
            <a:chExt cx="748" cy="549"/>
          </a:xfrm>
        </p:grpSpPr>
        <p:sp>
          <p:nvSpPr>
            <p:cNvPr id="8" name="AutoShape 30"/>
            <p:cNvSpPr>
              <a:spLocks/>
            </p:cNvSpPr>
            <p:nvPr/>
          </p:nvSpPr>
          <p:spPr bwMode="auto">
            <a:xfrm>
              <a:off x="0" y="148"/>
              <a:ext cx="748" cy="401"/>
            </a:xfrm>
            <a:custGeom>
              <a:avLst/>
              <a:gdLst>
                <a:gd name="T0" fmla="*/ 20668 w 20701"/>
                <a:gd name="T1" fmla="*/ 37 h 20627"/>
                <a:gd name="T2" fmla="*/ 18371 w 20701"/>
                <a:gd name="T3" fmla="*/ 1837 h 20627"/>
                <a:gd name="T4" fmla="*/ 12570 w 20701"/>
                <a:gd name="T5" fmla="*/ 3637 h 20627"/>
                <a:gd name="T6" fmla="*/ 10515 w 20701"/>
                <a:gd name="T7" fmla="*/ 5437 h 20627"/>
                <a:gd name="T8" fmla="*/ 10262 w 20701"/>
                <a:gd name="T9" fmla="*/ 5874 h 20627"/>
                <a:gd name="T10" fmla="*/ 10187 w 20701"/>
                <a:gd name="T11" fmla="*/ 5662 h 20627"/>
                <a:gd name="T12" fmla="*/ 8132 w 20701"/>
                <a:gd name="T13" fmla="*/ 3862 h 20627"/>
                <a:gd name="T14" fmla="*/ 2331 w 20701"/>
                <a:gd name="T15" fmla="*/ 2062 h 20627"/>
                <a:gd name="T16" fmla="*/ 34 w 20701"/>
                <a:gd name="T17" fmla="*/ 262 h 20627"/>
                <a:gd name="T18" fmla="*/ 4385 w 20701"/>
                <a:gd name="T19" fmla="*/ 7462 h 20627"/>
                <a:gd name="T20" fmla="*/ 5111 w 20701"/>
                <a:gd name="T21" fmla="*/ 18487 h 20627"/>
                <a:gd name="T22" fmla="*/ 8736 w 20701"/>
                <a:gd name="T23" fmla="*/ 20287 h 20627"/>
                <a:gd name="T24" fmla="*/ 10066 w 20701"/>
                <a:gd name="T25" fmla="*/ 17812 h 20627"/>
                <a:gd name="T26" fmla="*/ 10066 w 20701"/>
                <a:gd name="T27" fmla="*/ 9487 h 20627"/>
                <a:gd name="T28" fmla="*/ 10623 w 20701"/>
                <a:gd name="T29" fmla="*/ 9257 h 20627"/>
                <a:gd name="T30" fmla="*/ 10636 w 20701"/>
                <a:gd name="T31" fmla="*/ 9262 h 20627"/>
                <a:gd name="T32" fmla="*/ 10636 w 20701"/>
                <a:gd name="T33" fmla="*/ 17587 h 20627"/>
                <a:gd name="T34" fmla="*/ 11966 w 20701"/>
                <a:gd name="T35" fmla="*/ 20062 h 20627"/>
                <a:gd name="T36" fmla="*/ 15591 w 20701"/>
                <a:gd name="T37" fmla="*/ 18262 h 20627"/>
                <a:gd name="T38" fmla="*/ 16317 w 20701"/>
                <a:gd name="T39" fmla="*/ 7237 h 20627"/>
                <a:gd name="T40" fmla="*/ 20668 w 20701"/>
                <a:gd name="T41" fmla="*/ 37 h 20627"/>
                <a:gd name="T42" fmla="*/ 20668 w 20701"/>
                <a:gd name="T43" fmla="*/ 37 h 20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701" h="20627">
                  <a:moveTo>
                    <a:pt x="20668" y="37"/>
                  </a:moveTo>
                  <a:cubicBezTo>
                    <a:pt x="20668" y="37"/>
                    <a:pt x="20668" y="-413"/>
                    <a:pt x="18371" y="1837"/>
                  </a:cubicBezTo>
                  <a:cubicBezTo>
                    <a:pt x="16075" y="4087"/>
                    <a:pt x="13899" y="3637"/>
                    <a:pt x="12570" y="3637"/>
                  </a:cubicBezTo>
                  <a:cubicBezTo>
                    <a:pt x="11240" y="3637"/>
                    <a:pt x="10757" y="4312"/>
                    <a:pt x="10515" y="5437"/>
                  </a:cubicBezTo>
                  <a:cubicBezTo>
                    <a:pt x="10473" y="5634"/>
                    <a:pt x="10382" y="5775"/>
                    <a:pt x="10262" y="5874"/>
                  </a:cubicBezTo>
                  <a:cubicBezTo>
                    <a:pt x="10230" y="5812"/>
                    <a:pt x="10204" y="5742"/>
                    <a:pt x="10187" y="5662"/>
                  </a:cubicBezTo>
                  <a:cubicBezTo>
                    <a:pt x="9945" y="4537"/>
                    <a:pt x="9462" y="3862"/>
                    <a:pt x="8132" y="3862"/>
                  </a:cubicBezTo>
                  <a:cubicBezTo>
                    <a:pt x="6803" y="3862"/>
                    <a:pt x="4627" y="4312"/>
                    <a:pt x="2331" y="2062"/>
                  </a:cubicBezTo>
                  <a:cubicBezTo>
                    <a:pt x="34" y="-188"/>
                    <a:pt x="34" y="262"/>
                    <a:pt x="34" y="262"/>
                  </a:cubicBezTo>
                  <a:cubicBezTo>
                    <a:pt x="-449" y="3862"/>
                    <a:pt x="4385" y="7462"/>
                    <a:pt x="4385" y="7462"/>
                  </a:cubicBezTo>
                  <a:cubicBezTo>
                    <a:pt x="4385" y="7462"/>
                    <a:pt x="3902" y="15787"/>
                    <a:pt x="5111" y="18487"/>
                  </a:cubicBezTo>
                  <a:cubicBezTo>
                    <a:pt x="6319" y="21187"/>
                    <a:pt x="7890" y="20737"/>
                    <a:pt x="8736" y="20287"/>
                  </a:cubicBezTo>
                  <a:cubicBezTo>
                    <a:pt x="9582" y="19837"/>
                    <a:pt x="10066" y="17812"/>
                    <a:pt x="10066" y="17812"/>
                  </a:cubicBezTo>
                  <a:lnTo>
                    <a:pt x="10066" y="9487"/>
                  </a:lnTo>
                  <a:lnTo>
                    <a:pt x="10623" y="9257"/>
                  </a:lnTo>
                  <a:lnTo>
                    <a:pt x="10636" y="9262"/>
                  </a:lnTo>
                  <a:lnTo>
                    <a:pt x="10636" y="17587"/>
                  </a:lnTo>
                  <a:cubicBezTo>
                    <a:pt x="10636" y="17587"/>
                    <a:pt x="11120" y="19612"/>
                    <a:pt x="11966" y="20062"/>
                  </a:cubicBezTo>
                  <a:cubicBezTo>
                    <a:pt x="12812" y="20512"/>
                    <a:pt x="14383" y="20962"/>
                    <a:pt x="15591" y="18262"/>
                  </a:cubicBezTo>
                  <a:cubicBezTo>
                    <a:pt x="16800" y="15562"/>
                    <a:pt x="16317" y="7237"/>
                    <a:pt x="16317" y="7237"/>
                  </a:cubicBezTo>
                  <a:cubicBezTo>
                    <a:pt x="16317" y="7237"/>
                    <a:pt x="21151" y="3637"/>
                    <a:pt x="20668" y="37"/>
                  </a:cubicBezTo>
                  <a:close/>
                  <a:moveTo>
                    <a:pt x="20668" y="37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9" name="AutoShape 31"/>
            <p:cNvSpPr>
              <a:spLocks/>
            </p:cNvSpPr>
            <p:nvPr/>
          </p:nvSpPr>
          <p:spPr bwMode="auto">
            <a:xfrm>
              <a:off x="169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5" y="21600"/>
                    <a:pt x="10800" y="21600"/>
                  </a:cubicBezTo>
                  <a:cubicBezTo>
                    <a:pt x="4836" y="21600"/>
                    <a:pt x="0" y="16764"/>
                    <a:pt x="0" y="10800"/>
                  </a:cubicBezTo>
                  <a:cubicBezTo>
                    <a:pt x="0" y="4835"/>
                    <a:pt x="4836" y="0"/>
                    <a:pt x="10800" y="0"/>
                  </a:cubicBezTo>
                  <a:cubicBezTo>
                    <a:pt x="16765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  <p:sp>
          <p:nvSpPr>
            <p:cNvPr id="10" name="AutoShape 32"/>
            <p:cNvSpPr>
              <a:spLocks/>
            </p:cNvSpPr>
            <p:nvPr/>
          </p:nvSpPr>
          <p:spPr bwMode="auto">
            <a:xfrm>
              <a:off x="392" y="0"/>
              <a:ext cx="188" cy="188"/>
            </a:xfrm>
            <a:custGeom>
              <a:avLst/>
              <a:gdLst>
                <a:gd name="T0" fmla="*/ 21600 w 21600"/>
                <a:gd name="T1" fmla="*/ 10800 h 21600"/>
                <a:gd name="T2" fmla="*/ 10800 w 21600"/>
                <a:gd name="T3" fmla="*/ 21600 h 21600"/>
                <a:gd name="T4" fmla="*/ 0 w 21600"/>
                <a:gd name="T5" fmla="*/ 10800 h 21600"/>
                <a:gd name="T6" fmla="*/ 10800 w 21600"/>
                <a:gd name="T7" fmla="*/ 0 h 21600"/>
                <a:gd name="T8" fmla="*/ 21600 w 21600"/>
                <a:gd name="T9" fmla="*/ 10800 h 21600"/>
                <a:gd name="T10" fmla="*/ 21600 w 21600"/>
                <a:gd name="T11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4"/>
                    <a:pt x="16764" y="21600"/>
                    <a:pt x="10800" y="21600"/>
                  </a:cubicBezTo>
                  <a:cubicBezTo>
                    <a:pt x="4835" y="21600"/>
                    <a:pt x="0" y="16764"/>
                    <a:pt x="0" y="10800"/>
                  </a:cubicBezTo>
                  <a:cubicBezTo>
                    <a:pt x="0" y="4835"/>
                    <a:pt x="4835" y="0"/>
                    <a:pt x="10800" y="0"/>
                  </a:cubicBezTo>
                  <a:cubicBezTo>
                    <a:pt x="16764" y="0"/>
                    <a:pt x="21600" y="4835"/>
                    <a:pt x="21600" y="10800"/>
                  </a:cubicBezTo>
                  <a:close/>
                  <a:moveTo>
                    <a:pt x="21600" y="10800"/>
                  </a:moveTo>
                </a:path>
              </a:pathLst>
            </a:custGeom>
            <a:solidFill>
              <a:srgbClr val="EA8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12700" cap="flat">
                  <a:solidFill>
                    <a:schemeClr val="tx1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endParaRPr lang="en-US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0" y="4446027"/>
            <a:ext cx="9144000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rtl="1"/>
            <a:r>
              <a:rPr lang="fa-IR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مروج کارآفرینی</a:t>
            </a:r>
            <a:endParaRPr lang="en-US" sz="28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Iranian Sans" pitchFamily="2" charset="-78"/>
                <a:cs typeface="Iranian Sans" pitchFamily="2" charset="-78"/>
              </a:rPr>
              <a:t>مدیر توسعه کسب و کار عکس‌پرینت</a:t>
            </a:r>
            <a:endParaRPr lang="fa-IR" sz="12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Iranian Sans" pitchFamily="2" charset="-78"/>
              <a:cs typeface="Iranian Sans" pitchFamily="2" charset="-78"/>
            </a:endParaRPr>
          </a:p>
          <a:p>
            <a:pPr algn="ctr" rtl="1"/>
            <a:r>
              <a:rPr lang="fa-IR" sz="4800" b="1" dirty="0" smtClean="0">
                <a:solidFill>
                  <a:srgbClr val="FFFF00"/>
                </a:solidFill>
                <a:latin typeface="A Rezvan" pitchFamily="2" charset="-78"/>
                <a:cs typeface="B Zar" pitchFamily="2" charset="-78"/>
              </a:rPr>
              <a:t>مهدی ناصری</a:t>
            </a:r>
            <a:endParaRPr lang="en-US" sz="4000" b="1" dirty="0">
              <a:solidFill>
                <a:srgbClr val="FFFF00"/>
              </a:solidFill>
              <a:latin typeface="A Rezvan" pitchFamily="2" charset="-78"/>
              <a:cs typeface="B Zar" pitchFamily="2" charset="-78"/>
            </a:endParaRPr>
          </a:p>
        </p:txBody>
      </p:sp>
      <p:pic>
        <p:nvPicPr>
          <p:cNvPr id="15" name="Picture 2" descr="D:\dropbox\Dropbox\work\my logo.png">
            <a:hlinkClick r:id="rId5"/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696200" y="5486400"/>
            <a:ext cx="1552435" cy="1295012"/>
          </a:xfrm>
          <a:prstGeom prst="rect">
            <a:avLst/>
          </a:prstGeom>
          <a:noFill/>
        </p:spPr>
      </p:pic>
      <p:sp>
        <p:nvSpPr>
          <p:cNvPr id="16" name="Rectangle 15"/>
          <p:cNvSpPr/>
          <p:nvPr/>
        </p:nvSpPr>
        <p:spPr>
          <a:xfrm>
            <a:off x="0" y="6096000"/>
            <a:ext cx="9144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/>
                </a:solidFill>
                <a:latin typeface="Elm"/>
                <a:cs typeface="B Elm" pitchFamily="2" charset="-78"/>
              </a:rPr>
              <a:t>@</a:t>
            </a:r>
            <a:r>
              <a:rPr lang="en-US" sz="2000" dirty="0" err="1" smtClean="0">
                <a:solidFill>
                  <a:schemeClr val="bg1"/>
                </a:solidFill>
                <a:latin typeface="Elm"/>
                <a:cs typeface="B Elm" pitchFamily="2" charset="-78"/>
              </a:rPr>
              <a:t>mahdinasseri</a:t>
            </a:r>
            <a:endParaRPr lang="en-US" sz="2000" dirty="0">
              <a:solidFill>
                <a:schemeClr val="bg1"/>
              </a:solidFill>
              <a:latin typeface="Elm"/>
              <a:cs typeface="B Elm" pitchFamily="2" charset="-78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1"/>
          <p:cNvSpPr txBox="1">
            <a:spLocks noChangeArrowheads="1"/>
          </p:cNvSpPr>
          <p:nvPr/>
        </p:nvSpPr>
        <p:spPr bwMode="auto">
          <a:xfrm>
            <a:off x="701675" y="2830513"/>
            <a:ext cx="355257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پس، چه باید کرد؟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0" y="3013075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47725" y="1168400"/>
            <a:ext cx="7813675" cy="30469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a-IR" sz="9600" b="1" dirty="0" smtClean="0">
                <a:solidFill>
                  <a:schemeClr val="accent6">
                    <a:lumMod val="75000"/>
                  </a:schemeClr>
                </a:solidFill>
                <a:latin typeface="+mn-lt"/>
                <a:cs typeface="12   Yagut_shsmrt" pitchFamily="2" charset="-78"/>
              </a:rPr>
              <a:t>طراحی مدل کسب و کار</a:t>
            </a:r>
            <a:endParaRPr lang="en-US" sz="9600" b="1" dirty="0">
              <a:solidFill>
                <a:schemeClr val="accent6">
                  <a:lumMod val="75000"/>
                </a:schemeClr>
              </a:solidFill>
              <a:latin typeface="+mn-lt"/>
              <a:cs typeface="12   Yagut_shsmrt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347759"/>
            <a:ext cx="153927" cy="270196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Box 3"/>
          <p:cNvSpPr txBox="1">
            <a:spLocks noChangeArrowheads="1"/>
          </p:cNvSpPr>
          <p:nvPr/>
        </p:nvSpPr>
        <p:spPr bwMode="auto">
          <a:xfrm>
            <a:off x="1030239" y="1092168"/>
            <a:ext cx="682793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fa-IR" sz="4000" b="1" dirty="0" smtClean="0">
                <a:solidFill>
                  <a:srgbClr val="588BC2"/>
                </a:solidFill>
                <a:latin typeface="Calibri" pitchFamily="34" charset="0"/>
                <a:cs typeface="B Yekan" pitchFamily="2" charset="-78"/>
              </a:rPr>
              <a:t>یک مدل کسب و کار چیست؟</a:t>
            </a:r>
            <a:endParaRPr lang="en-US" sz="4000" b="1" dirty="0">
              <a:solidFill>
                <a:srgbClr val="588BC2"/>
              </a:solidFill>
              <a:latin typeface="Calibri" pitchFamily="34" charset="0"/>
              <a:cs typeface="B Yekan" pitchFamily="2" charset="-7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1274730"/>
            <a:ext cx="153988" cy="36512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s-MX"/>
          </a:p>
        </p:txBody>
      </p:sp>
      <p:pic>
        <p:nvPicPr>
          <p:cNvPr id="4" name="Picture 7" descr="whats-yours.pn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3726" y="2625714"/>
            <a:ext cx="6972300" cy="2914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4782</TotalTime>
  <Words>814</Words>
  <Application>Microsoft Office PowerPoint</Application>
  <PresentationFormat>On-screen Show (4:3)</PresentationFormat>
  <Paragraphs>327</Paragraphs>
  <Slides>65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92" baseType="lpstr">
      <vt:lpstr>Arial</vt:lpstr>
      <vt:lpstr>Droid Arabic Kufi</vt:lpstr>
      <vt:lpstr>A Fetne</vt:lpstr>
      <vt:lpstr>A Chamran</vt:lpstr>
      <vt:lpstr>FreeFarsi</vt:lpstr>
      <vt:lpstr>Calibri</vt:lpstr>
      <vt:lpstr>Tahoma</vt:lpstr>
      <vt:lpstr>B Koodak</vt:lpstr>
      <vt:lpstr>Iranian Sans</vt:lpstr>
      <vt:lpstr>A Rezvan</vt:lpstr>
      <vt:lpstr>B Zar</vt:lpstr>
      <vt:lpstr>Elm</vt:lpstr>
      <vt:lpstr>B Elm</vt:lpstr>
      <vt:lpstr>12   Yagut_shsmrt</vt:lpstr>
      <vt:lpstr>B Yekan</vt:lpstr>
      <vt:lpstr>Adobe Arabic</vt:lpstr>
      <vt:lpstr>Cordia New</vt:lpstr>
      <vt:lpstr>B Titr</vt:lpstr>
      <vt:lpstr>Times New Roman</vt:lpstr>
      <vt:lpstr>Wingdings 2</vt:lpstr>
      <vt:lpstr>H_Techno</vt:lpstr>
      <vt:lpstr>B Vahid</vt:lpstr>
      <vt:lpstr>A  Duel</vt:lpstr>
      <vt:lpstr>Dast Nevis</vt:lpstr>
      <vt:lpstr>B Homa</vt:lpstr>
      <vt:lpstr>A Rezvan-fat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مثال‌ها</vt:lpstr>
      <vt:lpstr>Slide 45</vt:lpstr>
      <vt:lpstr>Slide 46</vt:lpstr>
      <vt:lpstr>Slide 47</vt:lpstr>
      <vt:lpstr>Slide 48</vt:lpstr>
      <vt:lpstr>Slide 49</vt:lpstr>
      <vt:lpstr>شما می‌توانید</vt:lpstr>
      <vt:lpstr>Slide 51</vt:lpstr>
      <vt:lpstr>Slide 52</vt:lpstr>
      <vt:lpstr>Slide 53</vt:lpstr>
      <vt:lpstr>Slide 54</vt:lpstr>
      <vt:lpstr>Slide 55</vt:lpstr>
      <vt:lpstr>راستی‌آزمایی فرضیات</vt:lpstr>
      <vt:lpstr>Slide 57</vt:lpstr>
      <vt:lpstr>منبع</vt:lpstr>
      <vt:lpstr>Slide 59</vt:lpstr>
      <vt:lpstr>Slide 60</vt:lpstr>
      <vt:lpstr>Slide 61</vt:lpstr>
      <vt:lpstr>Slide 62</vt:lpstr>
      <vt:lpstr>Slide 63</vt:lpstr>
      <vt:lpstr>Slide 64</vt:lpstr>
      <vt:lpstr>Slide 65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César Salazar</dc:creator>
  <cp:lastModifiedBy>NPSoft</cp:lastModifiedBy>
  <cp:revision>224</cp:revision>
  <dcterms:created xsi:type="dcterms:W3CDTF">2008-03-04T14:53:33Z</dcterms:created>
  <dcterms:modified xsi:type="dcterms:W3CDTF">2015-09-25T20:34:01Z</dcterms:modified>
</cp:coreProperties>
</file>